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68" r:id="rId3"/>
    <p:sldId id="274" r:id="rId4"/>
    <p:sldId id="273" r:id="rId5"/>
    <p:sldId id="262" r:id="rId6"/>
    <p:sldId id="263" r:id="rId7"/>
    <p:sldId id="264" r:id="rId8"/>
    <p:sldId id="276" r:id="rId9"/>
    <p:sldId id="258" r:id="rId10"/>
    <p:sldId id="260" r:id="rId11"/>
    <p:sldId id="287" r:id="rId12"/>
    <p:sldId id="288" r:id="rId13"/>
    <p:sldId id="261" r:id="rId14"/>
    <p:sldId id="284" r:id="rId15"/>
    <p:sldId id="289" r:id="rId16"/>
    <p:sldId id="279" r:id="rId17"/>
    <p:sldId id="290" r:id="rId18"/>
    <p:sldId id="291" r:id="rId19"/>
    <p:sldId id="298" r:id="rId20"/>
    <p:sldId id="292" r:id="rId21"/>
    <p:sldId id="293" r:id="rId22"/>
    <p:sldId id="294" r:id="rId23"/>
    <p:sldId id="297" r:id="rId24"/>
    <p:sldId id="295" r:id="rId25"/>
    <p:sldId id="296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657" autoAdjust="0"/>
  </p:normalViewPr>
  <p:slideViewPr>
    <p:cSldViewPr snapToGrid="0" showGuides="1">
      <p:cViewPr>
        <p:scale>
          <a:sx n="98" d="100"/>
          <a:sy n="98" d="100"/>
        </p:scale>
        <p:origin x="-107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100;&#1103;&#1095;&#1077;&#1085;&#1082;&#1086;%20&#1040;&#1085;&#1072;&#1089;&#1090;&#1072;&#1089;&#1080;&#1103;\AppData\Local\Microsoft\Windows\Temporary%20Internet%20Files\Content.Outlook\U0H70S6J\&#1057;&#1086;&#1094;&#1080;&#1072;&#1083;&#1100;&#1085;&#1072;&#1103;%20&#1085;&#1072;&#1075;&#1088;&#1091;&#1079;&#1082;&#1072;%20&#1062;&#1052;&#1048;&#1058;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ser>
          <c:idx val="1"/>
          <c:order val="0"/>
          <c:spPr>
            <a:effectLst/>
          </c:spPr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7319159061848"/>
                  <c:y val="-0.270690233451238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Лист1!$X$9:$X$12</c:f>
              <c:strCache>
                <c:ptCount val="4"/>
                <c:pt idx="0">
                  <c:v>Посещения: школьники</c:v>
                </c:pt>
                <c:pt idx="1">
                  <c:v>Посещения: студенты</c:v>
                </c:pt>
                <c:pt idx="2">
                  <c:v> Посещения: целевые (проекты, курсовые)</c:v>
                </c:pt>
                <c:pt idx="3">
                  <c:v>Прочие посещения</c:v>
                </c:pt>
              </c:strCache>
            </c:strRef>
          </c:cat>
          <c:val>
            <c:numRef>
              <c:f>Лист1!$W$9:$W$12</c:f>
              <c:numCache>
                <c:formatCode>General</c:formatCode>
                <c:ptCount val="4"/>
                <c:pt idx="0">
                  <c:v>4220</c:v>
                </c:pt>
                <c:pt idx="1">
                  <c:v>467</c:v>
                </c:pt>
                <c:pt idx="2">
                  <c:v>153</c:v>
                </c:pt>
                <c:pt idx="3">
                  <c:v>341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Лист1!$X$9:$X$12</c:f>
              <c:strCache>
                <c:ptCount val="4"/>
                <c:pt idx="0">
                  <c:v>Посещения: школьники</c:v>
                </c:pt>
                <c:pt idx="1">
                  <c:v>Посещения: студенты</c:v>
                </c:pt>
                <c:pt idx="2">
                  <c:v> Посещения: целевые (проекты, курсовые)</c:v>
                </c:pt>
                <c:pt idx="3">
                  <c:v>Прочие посещения</c:v>
                </c:pt>
              </c:strCache>
            </c:strRef>
          </c:cat>
          <c:val>
            <c:numRef>
              <c:f>Лист1!$W$9:$W$12</c:f>
              <c:numCache>
                <c:formatCode>General</c:formatCode>
                <c:ptCount val="4"/>
                <c:pt idx="0">
                  <c:v>4220</c:v>
                </c:pt>
                <c:pt idx="1">
                  <c:v>467</c:v>
                </c:pt>
                <c:pt idx="2">
                  <c:v>153</c:v>
                </c:pt>
                <c:pt idx="3">
                  <c:v>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095217200526498"/>
          <c:y val="9.6121475427234301E-2"/>
          <c:w val="0.37789496228504599"/>
          <c:h val="0.9038785245727659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4BCDA-AF13-443B-B1D8-10F4E2FF0B46}" type="doc">
      <dgm:prSet loTypeId="urn:microsoft.com/office/officeart/2005/8/layout/arrow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ACC6CBF-3F7C-4703-BE8B-A9C8DA773EA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Информирование и вовлечение</a:t>
          </a:r>
          <a:endParaRPr lang="ru-RU" sz="1800" dirty="0">
            <a:solidFill>
              <a:schemeClr val="tx2"/>
            </a:solidFill>
          </a:endParaRPr>
        </a:p>
      </dgm:t>
    </dgm:pt>
    <dgm:pt modelId="{E9C4AB52-ECE1-4403-8D6F-B8E84347104C}" type="parTrans" cxnId="{084949F2-332C-46F2-BB3E-1A45314F4024}">
      <dgm:prSet/>
      <dgm:spPr/>
      <dgm:t>
        <a:bodyPr/>
        <a:lstStyle/>
        <a:p>
          <a:endParaRPr lang="ru-RU"/>
        </a:p>
      </dgm:t>
    </dgm:pt>
    <dgm:pt modelId="{3BA3A2C1-3216-409F-9745-A69885D1B389}" type="sibTrans" cxnId="{084949F2-332C-46F2-BB3E-1A45314F4024}">
      <dgm:prSet/>
      <dgm:spPr/>
      <dgm:t>
        <a:bodyPr/>
        <a:lstStyle/>
        <a:p>
          <a:endParaRPr lang="ru-RU"/>
        </a:p>
      </dgm:t>
    </dgm:pt>
    <dgm:pt modelId="{35670499-204D-463B-AF62-6E425267136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Обучение</a:t>
          </a:r>
          <a:endParaRPr lang="ru-RU" sz="1800" dirty="0">
            <a:solidFill>
              <a:schemeClr val="tx2"/>
            </a:solidFill>
          </a:endParaRPr>
        </a:p>
      </dgm:t>
    </dgm:pt>
    <dgm:pt modelId="{29B3ECF8-8E1A-4095-B5E4-64B13751F370}" type="parTrans" cxnId="{391DD097-AE0D-4EE2-B99B-5EFFBFB79DAC}">
      <dgm:prSet/>
      <dgm:spPr/>
      <dgm:t>
        <a:bodyPr/>
        <a:lstStyle/>
        <a:p>
          <a:endParaRPr lang="ru-RU"/>
        </a:p>
      </dgm:t>
    </dgm:pt>
    <dgm:pt modelId="{8036832A-EEF4-4461-AF13-7D46AF34D3B4}" type="sibTrans" cxnId="{391DD097-AE0D-4EE2-B99B-5EFFBFB79DAC}">
      <dgm:prSet/>
      <dgm:spPr/>
      <dgm:t>
        <a:bodyPr/>
        <a:lstStyle/>
        <a:p>
          <a:endParaRPr lang="ru-RU"/>
        </a:p>
      </dgm:t>
    </dgm:pt>
    <dgm:pt modelId="{87A97B92-CA2C-4B4A-B783-9DE4AA6C7A1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2"/>
              </a:solidFill>
            </a:rPr>
            <a:t>Экспертиза</a:t>
          </a:r>
        </a:p>
        <a:p>
          <a:r>
            <a:rPr lang="ru-RU" sz="1800" b="0" dirty="0" smtClean="0">
              <a:solidFill>
                <a:schemeClr val="tx2"/>
              </a:solidFill>
            </a:rPr>
            <a:t>  </a:t>
          </a:r>
          <a:endParaRPr lang="ru-RU" sz="1800" b="0" dirty="0">
            <a:solidFill>
              <a:schemeClr val="tx2"/>
            </a:solidFill>
          </a:endParaRPr>
        </a:p>
      </dgm:t>
    </dgm:pt>
    <dgm:pt modelId="{299456B5-67C6-4C37-B395-9AE12FD6035D}" type="parTrans" cxnId="{F5571514-D547-4AEB-BFFB-99B90866EDCF}">
      <dgm:prSet/>
      <dgm:spPr/>
      <dgm:t>
        <a:bodyPr/>
        <a:lstStyle/>
        <a:p>
          <a:endParaRPr lang="ru-RU"/>
        </a:p>
      </dgm:t>
    </dgm:pt>
    <dgm:pt modelId="{15475C25-ECDC-4F24-8A3F-0670847679A3}" type="sibTrans" cxnId="{F5571514-D547-4AEB-BFFB-99B90866EDCF}">
      <dgm:prSet/>
      <dgm:spPr/>
      <dgm:t>
        <a:bodyPr/>
        <a:lstStyle/>
        <a:p>
          <a:endParaRPr lang="ru-RU"/>
        </a:p>
      </dgm:t>
    </dgm:pt>
    <dgm:pt modelId="{0D2A3D01-AC47-436E-A828-49D421BFBBD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2"/>
              </a:solidFill>
            </a:rPr>
            <a:t>Менторская поддержка </a:t>
          </a:r>
          <a:endParaRPr lang="ru-RU" sz="1800" b="0" dirty="0">
            <a:solidFill>
              <a:schemeClr val="tx2"/>
            </a:solidFill>
          </a:endParaRPr>
        </a:p>
      </dgm:t>
    </dgm:pt>
    <dgm:pt modelId="{AAA196F4-FC65-48FB-993B-CA19BFA82D0C}" type="parTrans" cxnId="{C64E02D6-7D87-48C4-B5F8-DBC946CACAAC}">
      <dgm:prSet/>
      <dgm:spPr/>
      <dgm:t>
        <a:bodyPr/>
        <a:lstStyle/>
        <a:p>
          <a:endParaRPr lang="ru-RU"/>
        </a:p>
      </dgm:t>
    </dgm:pt>
    <dgm:pt modelId="{A71FDA02-CED8-4481-85A5-94C31328DAF4}" type="sibTrans" cxnId="{C64E02D6-7D87-48C4-B5F8-DBC946CACAAC}">
      <dgm:prSet/>
      <dgm:spPr/>
      <dgm:t>
        <a:bodyPr/>
        <a:lstStyle/>
        <a:p>
          <a:endParaRPr lang="ru-RU"/>
        </a:p>
      </dgm:t>
    </dgm:pt>
    <dgm:pt modelId="{CC90C54F-FDF5-4B61-AF57-D5861B348881}" type="pres">
      <dgm:prSet presAssocID="{C714BCDA-AF13-443B-B1D8-10F4E2FF0B4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145BC-C831-4116-BC32-D235664B8156}" type="pres">
      <dgm:prSet presAssocID="{C714BCDA-AF13-443B-B1D8-10F4E2FF0B46}" presName="arrow" presStyleLbl="bgShp" presStyleIdx="0" presStyleCnt="1" custScaleX="108192" custLinFactNeighborX="-4733" custLinFactNeighborY="-130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777BEFE-A5BD-425A-97DD-89C315024DA0}" type="pres">
      <dgm:prSet presAssocID="{C714BCDA-AF13-443B-B1D8-10F4E2FF0B46}" presName="arrowDiagram4" presStyleCnt="0"/>
      <dgm:spPr/>
    </dgm:pt>
    <dgm:pt modelId="{616019FF-E538-45A4-BB90-DDC69B4B9A97}" type="pres">
      <dgm:prSet presAssocID="{AACC6CBF-3F7C-4703-BE8B-A9C8DA773EA0}" presName="bullet4a" presStyleLbl="node1" presStyleIdx="0" presStyleCnt="4" custScaleX="203887" custScaleY="203882" custLinFactX="-17682" custLinFactY="-93973" custLinFactNeighborX="-100000" custLinFactNeighborY="-100000"/>
      <dgm:spPr>
        <a:solidFill>
          <a:srgbClr val="FF0000"/>
        </a:solidFill>
        <a:ln>
          <a:noFill/>
        </a:ln>
      </dgm:spPr>
      <dgm:t>
        <a:bodyPr/>
        <a:lstStyle/>
        <a:p>
          <a:endParaRPr lang="ru-RU"/>
        </a:p>
      </dgm:t>
    </dgm:pt>
    <dgm:pt modelId="{707EDA1F-1156-4552-BE68-30759F604EB8}" type="pres">
      <dgm:prSet presAssocID="{AACC6CBF-3F7C-4703-BE8B-A9C8DA773EA0}" presName="textBox4a" presStyleLbl="revTx" presStyleIdx="0" presStyleCnt="4" custScaleX="200100" custScaleY="56484" custLinFactNeighborX="22383" custLinFactNeighborY="-4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A8FC3-618B-4CE2-BF03-0BA8A72CA16A}" type="pres">
      <dgm:prSet presAssocID="{35670499-204D-463B-AF62-6E4252671368}" presName="bullet4b" presStyleLbl="node1" presStyleIdx="1" presStyleCnt="4" custLinFactX="-3952" custLinFactNeighborX="-100000" custLinFactNeighborY="-15204"/>
      <dgm:spPr>
        <a:solidFill>
          <a:srgbClr val="FFC000"/>
        </a:solidFill>
        <a:ln>
          <a:solidFill>
            <a:srgbClr val="FFC000"/>
          </a:solidFill>
        </a:ln>
      </dgm:spPr>
    </dgm:pt>
    <dgm:pt modelId="{E9A175AF-A145-4FCF-9082-36663A4AB2C4}" type="pres">
      <dgm:prSet presAssocID="{35670499-204D-463B-AF62-6E4252671368}" presName="textBox4b" presStyleLbl="revTx" presStyleIdx="1" presStyleCnt="4" custScaleY="24400" custLinFactNeighborX="-12064" custLinFactNeighborY="-18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D88C4-5B39-4191-81E4-621F749332DE}" type="pres">
      <dgm:prSet presAssocID="{0D2A3D01-AC47-436E-A828-49D421BFBBD2}" presName="bullet4c" presStyleLbl="node1" presStyleIdx="2" presStyleCnt="4" custScaleX="167709" custScaleY="167708" custLinFactNeighborX="-90220" custLinFactNeighborY="14982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0FCBCB35-3716-4582-9AA8-8E6280DFCE1A}" type="pres">
      <dgm:prSet presAssocID="{0D2A3D01-AC47-436E-A828-49D421BFBBD2}" presName="textBox4c" presStyleLbl="revTx" presStyleIdx="2" presStyleCnt="4" custScaleX="126579" custScaleY="20276" custLinFactNeighborX="-1774" custLinFactNeighborY="-18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27AEB-F3B2-493D-ABF8-28007BBDA92A}" type="pres">
      <dgm:prSet presAssocID="{87A97B92-CA2C-4B4A-B783-9DE4AA6C7A1F}" presName="bullet4d" presStyleLbl="node1" presStyleIdx="3" presStyleCnt="4" custScaleX="152975" custScaleY="148813" custLinFactNeighborX="27350" custLinFactNeighborY="2486"/>
      <dgm:spPr>
        <a:solidFill>
          <a:srgbClr val="7030A0"/>
        </a:solidFill>
        <a:ln>
          <a:solidFill>
            <a:srgbClr val="8D1DAA"/>
          </a:solidFill>
        </a:ln>
      </dgm:spPr>
    </dgm:pt>
    <dgm:pt modelId="{1668B287-7F10-49E6-8FC6-7BAF140A65AF}" type="pres">
      <dgm:prSet presAssocID="{87A97B92-CA2C-4B4A-B783-9DE4AA6C7A1F}" presName="textBox4d" presStyleLbl="revTx" presStyleIdx="3" presStyleCnt="4" custScaleX="155372" custScaleY="20649" custLinFactNeighborX="-14166" custLinFactNeighborY="-20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571514-D547-4AEB-BFFB-99B90866EDCF}" srcId="{C714BCDA-AF13-443B-B1D8-10F4E2FF0B46}" destId="{87A97B92-CA2C-4B4A-B783-9DE4AA6C7A1F}" srcOrd="3" destOrd="0" parTransId="{299456B5-67C6-4C37-B395-9AE12FD6035D}" sibTransId="{15475C25-ECDC-4F24-8A3F-0670847679A3}"/>
    <dgm:cxn modelId="{084949F2-332C-46F2-BB3E-1A45314F4024}" srcId="{C714BCDA-AF13-443B-B1D8-10F4E2FF0B46}" destId="{AACC6CBF-3F7C-4703-BE8B-A9C8DA773EA0}" srcOrd="0" destOrd="0" parTransId="{E9C4AB52-ECE1-4403-8D6F-B8E84347104C}" sibTransId="{3BA3A2C1-3216-409F-9745-A69885D1B389}"/>
    <dgm:cxn modelId="{39ED26D0-2BEB-419E-A07B-F27D5F373FE1}" type="presOf" srcId="{0D2A3D01-AC47-436E-A828-49D421BFBBD2}" destId="{0FCBCB35-3716-4582-9AA8-8E6280DFCE1A}" srcOrd="0" destOrd="0" presId="urn:microsoft.com/office/officeart/2005/8/layout/arrow2"/>
    <dgm:cxn modelId="{EAE1C571-EC2C-45AA-BDCF-9C320C4966D1}" type="presOf" srcId="{87A97B92-CA2C-4B4A-B783-9DE4AA6C7A1F}" destId="{1668B287-7F10-49E6-8FC6-7BAF140A65AF}" srcOrd="0" destOrd="0" presId="urn:microsoft.com/office/officeart/2005/8/layout/arrow2"/>
    <dgm:cxn modelId="{39C91DE0-C988-44B7-BC14-41795DD6F94C}" type="presOf" srcId="{AACC6CBF-3F7C-4703-BE8B-A9C8DA773EA0}" destId="{707EDA1F-1156-4552-BE68-30759F604EB8}" srcOrd="0" destOrd="0" presId="urn:microsoft.com/office/officeart/2005/8/layout/arrow2"/>
    <dgm:cxn modelId="{DE629D90-1ECF-48C8-95F6-E0197AFD4A4C}" type="presOf" srcId="{35670499-204D-463B-AF62-6E4252671368}" destId="{E9A175AF-A145-4FCF-9082-36663A4AB2C4}" srcOrd="0" destOrd="0" presId="urn:microsoft.com/office/officeart/2005/8/layout/arrow2"/>
    <dgm:cxn modelId="{391DD097-AE0D-4EE2-B99B-5EFFBFB79DAC}" srcId="{C714BCDA-AF13-443B-B1D8-10F4E2FF0B46}" destId="{35670499-204D-463B-AF62-6E4252671368}" srcOrd="1" destOrd="0" parTransId="{29B3ECF8-8E1A-4095-B5E4-64B13751F370}" sibTransId="{8036832A-EEF4-4461-AF13-7D46AF34D3B4}"/>
    <dgm:cxn modelId="{C64E02D6-7D87-48C4-B5F8-DBC946CACAAC}" srcId="{C714BCDA-AF13-443B-B1D8-10F4E2FF0B46}" destId="{0D2A3D01-AC47-436E-A828-49D421BFBBD2}" srcOrd="2" destOrd="0" parTransId="{AAA196F4-FC65-48FB-993B-CA19BFA82D0C}" sibTransId="{A71FDA02-CED8-4481-85A5-94C31328DAF4}"/>
    <dgm:cxn modelId="{DDB0A9E4-3EF3-40A7-BE96-19489C6E6010}" type="presOf" srcId="{C714BCDA-AF13-443B-B1D8-10F4E2FF0B46}" destId="{CC90C54F-FDF5-4B61-AF57-D5861B348881}" srcOrd="0" destOrd="0" presId="urn:microsoft.com/office/officeart/2005/8/layout/arrow2"/>
    <dgm:cxn modelId="{D478B435-68CC-4BA2-87C3-F5380D8FCEB9}" type="presParOf" srcId="{CC90C54F-FDF5-4B61-AF57-D5861B348881}" destId="{040145BC-C831-4116-BC32-D235664B8156}" srcOrd="0" destOrd="0" presId="urn:microsoft.com/office/officeart/2005/8/layout/arrow2"/>
    <dgm:cxn modelId="{B59B2AA8-BA3E-4CA3-AAFB-5BE9C0CEE3F5}" type="presParOf" srcId="{CC90C54F-FDF5-4B61-AF57-D5861B348881}" destId="{9777BEFE-A5BD-425A-97DD-89C315024DA0}" srcOrd="1" destOrd="0" presId="urn:microsoft.com/office/officeart/2005/8/layout/arrow2"/>
    <dgm:cxn modelId="{83BD423A-EC44-4FF1-BFC4-32F7C57C8788}" type="presParOf" srcId="{9777BEFE-A5BD-425A-97DD-89C315024DA0}" destId="{616019FF-E538-45A4-BB90-DDC69B4B9A97}" srcOrd="0" destOrd="0" presId="urn:microsoft.com/office/officeart/2005/8/layout/arrow2"/>
    <dgm:cxn modelId="{FFA1384C-EF4C-41C3-BDE4-AEA2EFE00FF4}" type="presParOf" srcId="{9777BEFE-A5BD-425A-97DD-89C315024DA0}" destId="{707EDA1F-1156-4552-BE68-30759F604EB8}" srcOrd="1" destOrd="0" presId="urn:microsoft.com/office/officeart/2005/8/layout/arrow2"/>
    <dgm:cxn modelId="{7E81110E-BA53-4721-AD18-E9E07AE48F23}" type="presParOf" srcId="{9777BEFE-A5BD-425A-97DD-89C315024DA0}" destId="{163A8FC3-618B-4CE2-BF03-0BA8A72CA16A}" srcOrd="2" destOrd="0" presId="urn:microsoft.com/office/officeart/2005/8/layout/arrow2"/>
    <dgm:cxn modelId="{8BA4AA8D-2DE8-4E34-9E28-A8BE1BC21BD9}" type="presParOf" srcId="{9777BEFE-A5BD-425A-97DD-89C315024DA0}" destId="{E9A175AF-A145-4FCF-9082-36663A4AB2C4}" srcOrd="3" destOrd="0" presId="urn:microsoft.com/office/officeart/2005/8/layout/arrow2"/>
    <dgm:cxn modelId="{6F467364-4F88-41AE-98CC-A5226498AB11}" type="presParOf" srcId="{9777BEFE-A5BD-425A-97DD-89C315024DA0}" destId="{885D88C4-5B39-4191-81E4-621F749332DE}" srcOrd="4" destOrd="0" presId="urn:microsoft.com/office/officeart/2005/8/layout/arrow2"/>
    <dgm:cxn modelId="{347FF0DC-8EDE-4F60-BC9D-C61E244452B3}" type="presParOf" srcId="{9777BEFE-A5BD-425A-97DD-89C315024DA0}" destId="{0FCBCB35-3716-4582-9AA8-8E6280DFCE1A}" srcOrd="5" destOrd="0" presId="urn:microsoft.com/office/officeart/2005/8/layout/arrow2"/>
    <dgm:cxn modelId="{0197D786-CCAA-408E-AA07-4515D519C5F4}" type="presParOf" srcId="{9777BEFE-A5BD-425A-97DD-89C315024DA0}" destId="{8BE27AEB-F3B2-493D-ABF8-28007BBDA92A}" srcOrd="6" destOrd="0" presId="urn:microsoft.com/office/officeart/2005/8/layout/arrow2"/>
    <dgm:cxn modelId="{A3F1407E-F5DD-4110-85B4-C5586BBE756B}" type="presParOf" srcId="{9777BEFE-A5BD-425A-97DD-89C315024DA0}" destId="{1668B287-7F10-49E6-8FC6-7BAF140A65A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D6AB3-F06F-4661-A64E-CE7146EAC67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100A9-DA9A-4971-8841-A8945EAA4B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5000">
              <a:schemeClr val="accent1">
                <a:lumMod val="110000"/>
                <a:satMod val="105000"/>
                <a:tint val="67000"/>
              </a:schemeClr>
            </a:gs>
            <a:gs pos="14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27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dirty="0" smtClean="0"/>
            <a:t>Ключевые задачи кластерной политики</a:t>
          </a:r>
          <a:endParaRPr lang="ru-RU" sz="1800" b="0" dirty="0"/>
        </a:p>
      </dgm:t>
    </dgm:pt>
    <dgm:pt modelId="{A793CDDB-86DA-43D4-919A-851B3332EDE9}" type="parTrans" cxnId="{6D6650A8-A6BC-4986-A61F-F27EBCB97847}">
      <dgm:prSet/>
      <dgm:spPr/>
      <dgm:t>
        <a:bodyPr/>
        <a:lstStyle/>
        <a:p>
          <a:endParaRPr lang="ru-RU"/>
        </a:p>
      </dgm:t>
    </dgm:pt>
    <dgm:pt modelId="{0496113F-032D-44B1-9828-6C202FD70A8E}" type="sibTrans" cxnId="{6D6650A8-A6BC-4986-A61F-F27EBCB97847}">
      <dgm:prSet/>
      <dgm:spPr/>
      <dgm:t>
        <a:bodyPr/>
        <a:lstStyle/>
        <a:p>
          <a:endParaRPr lang="ru-RU"/>
        </a:p>
      </dgm:t>
    </dgm:pt>
    <dgm:pt modelId="{A26A281A-578C-4511-A61E-31DF0B9F5EE8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Кооперация науки, образования, бизнеса</a:t>
          </a:r>
          <a:endParaRPr lang="ru-RU" sz="1400" dirty="0"/>
        </a:p>
      </dgm:t>
    </dgm:pt>
    <dgm:pt modelId="{80FA2EFA-9527-410F-A1EA-3E3A473C6BD7}" type="parTrans" cxnId="{96A29B41-82E4-4B22-821A-CFE8BC604CD8}">
      <dgm:prSet/>
      <dgm:spPr/>
      <dgm:t>
        <a:bodyPr/>
        <a:lstStyle/>
        <a:p>
          <a:endParaRPr lang="ru-RU"/>
        </a:p>
      </dgm:t>
    </dgm:pt>
    <dgm:pt modelId="{0C03CC73-582E-4D23-A2F9-39DA0248BDDD}" type="sibTrans" cxnId="{96A29B41-82E4-4B22-821A-CFE8BC604CD8}">
      <dgm:prSet/>
      <dgm:spPr/>
      <dgm:t>
        <a:bodyPr/>
        <a:lstStyle/>
        <a:p>
          <a:endParaRPr lang="ru-RU"/>
        </a:p>
      </dgm:t>
    </dgm:pt>
    <dgm:pt modelId="{B346017C-12D1-4822-B1E8-ED6AEF74C21B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Точки роста новых производств</a:t>
          </a:r>
          <a:endParaRPr lang="ru-RU" sz="1400" dirty="0"/>
        </a:p>
      </dgm:t>
    </dgm:pt>
    <dgm:pt modelId="{C91AE5A2-0DB8-4392-A2D5-04B0E0ED4D07}" type="parTrans" cxnId="{8B0D3EB3-1B4B-4EF6-90E8-0B61A48E202F}">
      <dgm:prSet/>
      <dgm:spPr/>
      <dgm:t>
        <a:bodyPr/>
        <a:lstStyle/>
        <a:p>
          <a:endParaRPr lang="ru-RU"/>
        </a:p>
      </dgm:t>
    </dgm:pt>
    <dgm:pt modelId="{67827A19-6A85-493C-ADB5-37BBA5B54EAB}" type="sibTrans" cxnId="{8B0D3EB3-1B4B-4EF6-90E8-0B61A48E202F}">
      <dgm:prSet/>
      <dgm:spPr/>
      <dgm:t>
        <a:bodyPr/>
        <a:lstStyle/>
        <a:p>
          <a:endParaRPr lang="ru-RU"/>
        </a:p>
      </dgm:t>
    </dgm:pt>
    <dgm:pt modelId="{F32435B5-FDDF-4D2D-A8CB-A3E622FE5DDA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Совместные проекты</a:t>
          </a:r>
          <a:endParaRPr lang="ru-RU" sz="1400" dirty="0"/>
        </a:p>
      </dgm:t>
    </dgm:pt>
    <dgm:pt modelId="{6593395D-F05D-4417-A7A1-FC6841F56B57}" type="parTrans" cxnId="{9CF172DA-B74B-4CBB-B660-E0B30F03A072}">
      <dgm:prSet/>
      <dgm:spPr/>
      <dgm:t>
        <a:bodyPr/>
        <a:lstStyle/>
        <a:p>
          <a:endParaRPr lang="ru-RU"/>
        </a:p>
      </dgm:t>
    </dgm:pt>
    <dgm:pt modelId="{F275FCC9-4A23-4682-8444-EB3C5CF1920B}" type="sibTrans" cxnId="{9CF172DA-B74B-4CBB-B660-E0B30F03A072}">
      <dgm:prSet/>
      <dgm:spPr/>
      <dgm:t>
        <a:bodyPr/>
        <a:lstStyle/>
        <a:p>
          <a:endParaRPr lang="ru-RU"/>
        </a:p>
      </dgm:t>
    </dgm:pt>
    <dgm:pt modelId="{CB5EB8B8-8284-4C3E-84D7-349D0C6F0FF7}" type="pres">
      <dgm:prSet presAssocID="{B9ED6AB3-F06F-4661-A64E-CE7146EAC6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6F6C42-B30F-4144-B44E-E781736F00BB}" type="pres">
      <dgm:prSet presAssocID="{3CB100A9-DA9A-4971-8841-A8945EAA4B4A}" presName="root" presStyleCnt="0"/>
      <dgm:spPr/>
    </dgm:pt>
    <dgm:pt modelId="{3CE8958D-6400-43BC-9B91-588C014F8925}" type="pres">
      <dgm:prSet presAssocID="{3CB100A9-DA9A-4971-8841-A8945EAA4B4A}" presName="rootComposite" presStyleCnt="0"/>
      <dgm:spPr/>
    </dgm:pt>
    <dgm:pt modelId="{4988AED1-7375-43EE-8695-8BE62CDB31C4}" type="pres">
      <dgm:prSet presAssocID="{3CB100A9-DA9A-4971-8841-A8945EAA4B4A}" presName="rootText" presStyleLbl="node1" presStyleIdx="0" presStyleCnt="1" custScaleX="224988" custScaleY="87290"/>
      <dgm:spPr/>
      <dgm:t>
        <a:bodyPr/>
        <a:lstStyle/>
        <a:p>
          <a:endParaRPr lang="ru-RU"/>
        </a:p>
      </dgm:t>
    </dgm:pt>
    <dgm:pt modelId="{38DAC884-FB45-4B84-8805-6F35712F2B65}" type="pres">
      <dgm:prSet presAssocID="{3CB100A9-DA9A-4971-8841-A8945EAA4B4A}" presName="rootConnector" presStyleLbl="node1" presStyleIdx="0" presStyleCnt="1"/>
      <dgm:spPr/>
      <dgm:t>
        <a:bodyPr/>
        <a:lstStyle/>
        <a:p>
          <a:endParaRPr lang="ru-RU"/>
        </a:p>
      </dgm:t>
    </dgm:pt>
    <dgm:pt modelId="{D395DA2A-6F37-456B-8738-A17179DDDB4C}" type="pres">
      <dgm:prSet presAssocID="{3CB100A9-DA9A-4971-8841-A8945EAA4B4A}" presName="childShape" presStyleCnt="0"/>
      <dgm:spPr/>
    </dgm:pt>
    <dgm:pt modelId="{4DE6D76C-1DF9-4E0E-AB8A-D9C82A4BC9BB}" type="pres">
      <dgm:prSet presAssocID="{80FA2EFA-9527-410F-A1EA-3E3A473C6BD7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AE5D356-4420-4A39-AA0D-E687488AB165}" type="pres">
      <dgm:prSet presAssocID="{A26A281A-578C-4511-A61E-31DF0B9F5EE8}" presName="childText" presStyleLbl="bgAcc1" presStyleIdx="0" presStyleCnt="3" custScaleX="21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566D8-193B-4663-8B8D-6D869AE71623}" type="pres">
      <dgm:prSet presAssocID="{6593395D-F05D-4417-A7A1-FC6841F56B5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17BB3561-3D2D-45AE-BBEB-9D2F2C339153}" type="pres">
      <dgm:prSet presAssocID="{F32435B5-FDDF-4D2D-A8CB-A3E622FE5DDA}" presName="childText" presStyleLbl="bgAcc1" presStyleIdx="1" presStyleCnt="3" custScaleX="211971" custLinFactNeighborX="1142" custLinFactNeighborY="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9EC3B-0E91-4DB3-8298-2977863F2AB9}" type="pres">
      <dgm:prSet presAssocID="{C91AE5A2-0DB8-4392-A2D5-04B0E0ED4D0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48CBF90-C028-4C35-9E13-0A8882F4CB78}" type="pres">
      <dgm:prSet presAssocID="{B346017C-12D1-4822-B1E8-ED6AEF74C21B}" presName="childText" presStyleLbl="bgAcc1" presStyleIdx="2" presStyleCnt="3" custScaleX="211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5327BF-CA57-4198-B02A-A69E2B3C2FB5}" type="presOf" srcId="{3CB100A9-DA9A-4971-8841-A8945EAA4B4A}" destId="{38DAC884-FB45-4B84-8805-6F35712F2B65}" srcOrd="1" destOrd="0" presId="urn:microsoft.com/office/officeart/2005/8/layout/hierarchy3"/>
    <dgm:cxn modelId="{C1F24F04-30DB-4963-9D96-D3B7F7E2753A}" type="presOf" srcId="{6593395D-F05D-4417-A7A1-FC6841F56B57}" destId="{189566D8-193B-4663-8B8D-6D869AE71623}" srcOrd="0" destOrd="0" presId="urn:microsoft.com/office/officeart/2005/8/layout/hierarchy3"/>
    <dgm:cxn modelId="{9CF172DA-B74B-4CBB-B660-E0B30F03A072}" srcId="{3CB100A9-DA9A-4971-8841-A8945EAA4B4A}" destId="{F32435B5-FDDF-4D2D-A8CB-A3E622FE5DDA}" srcOrd="1" destOrd="0" parTransId="{6593395D-F05D-4417-A7A1-FC6841F56B57}" sibTransId="{F275FCC9-4A23-4682-8444-EB3C5CF1920B}"/>
    <dgm:cxn modelId="{D06CB767-D139-4859-9FF6-A6DA6BD8B425}" type="presOf" srcId="{B9ED6AB3-F06F-4661-A64E-CE7146EAC673}" destId="{CB5EB8B8-8284-4C3E-84D7-349D0C6F0FF7}" srcOrd="0" destOrd="0" presId="urn:microsoft.com/office/officeart/2005/8/layout/hierarchy3"/>
    <dgm:cxn modelId="{85D80EF4-6CA4-43D4-A6D8-C67D70C48B77}" type="presOf" srcId="{A26A281A-578C-4511-A61E-31DF0B9F5EE8}" destId="{4AE5D356-4420-4A39-AA0D-E687488AB165}" srcOrd="0" destOrd="0" presId="urn:microsoft.com/office/officeart/2005/8/layout/hierarchy3"/>
    <dgm:cxn modelId="{6D6650A8-A6BC-4986-A61F-F27EBCB97847}" srcId="{B9ED6AB3-F06F-4661-A64E-CE7146EAC673}" destId="{3CB100A9-DA9A-4971-8841-A8945EAA4B4A}" srcOrd="0" destOrd="0" parTransId="{A793CDDB-86DA-43D4-919A-851B3332EDE9}" sibTransId="{0496113F-032D-44B1-9828-6C202FD70A8E}"/>
    <dgm:cxn modelId="{96A29B41-82E4-4B22-821A-CFE8BC604CD8}" srcId="{3CB100A9-DA9A-4971-8841-A8945EAA4B4A}" destId="{A26A281A-578C-4511-A61E-31DF0B9F5EE8}" srcOrd="0" destOrd="0" parTransId="{80FA2EFA-9527-410F-A1EA-3E3A473C6BD7}" sibTransId="{0C03CC73-582E-4D23-A2F9-39DA0248BDDD}"/>
    <dgm:cxn modelId="{EB9C8E0D-A652-49BF-820A-E2318B51461E}" type="presOf" srcId="{3CB100A9-DA9A-4971-8841-A8945EAA4B4A}" destId="{4988AED1-7375-43EE-8695-8BE62CDB31C4}" srcOrd="0" destOrd="0" presId="urn:microsoft.com/office/officeart/2005/8/layout/hierarchy3"/>
    <dgm:cxn modelId="{23CDDB87-6E82-4152-ACC3-9F6FEE8673A4}" type="presOf" srcId="{B346017C-12D1-4822-B1E8-ED6AEF74C21B}" destId="{D48CBF90-C028-4C35-9E13-0A8882F4CB78}" srcOrd="0" destOrd="0" presId="urn:microsoft.com/office/officeart/2005/8/layout/hierarchy3"/>
    <dgm:cxn modelId="{32BB0826-7A2A-4D06-B135-8B38BF07C366}" type="presOf" srcId="{80FA2EFA-9527-410F-A1EA-3E3A473C6BD7}" destId="{4DE6D76C-1DF9-4E0E-AB8A-D9C82A4BC9BB}" srcOrd="0" destOrd="0" presId="urn:microsoft.com/office/officeart/2005/8/layout/hierarchy3"/>
    <dgm:cxn modelId="{8B0D3EB3-1B4B-4EF6-90E8-0B61A48E202F}" srcId="{3CB100A9-DA9A-4971-8841-A8945EAA4B4A}" destId="{B346017C-12D1-4822-B1E8-ED6AEF74C21B}" srcOrd="2" destOrd="0" parTransId="{C91AE5A2-0DB8-4392-A2D5-04B0E0ED4D07}" sibTransId="{67827A19-6A85-493C-ADB5-37BBA5B54EAB}"/>
    <dgm:cxn modelId="{DD7288F1-A62D-46C0-9237-D40B0383A73F}" type="presOf" srcId="{C91AE5A2-0DB8-4392-A2D5-04B0E0ED4D07}" destId="{9B89EC3B-0E91-4DB3-8298-2977863F2AB9}" srcOrd="0" destOrd="0" presId="urn:microsoft.com/office/officeart/2005/8/layout/hierarchy3"/>
    <dgm:cxn modelId="{E18B1EB2-7E3E-41B7-85D9-AE214CF99799}" type="presOf" srcId="{F32435B5-FDDF-4D2D-A8CB-A3E622FE5DDA}" destId="{17BB3561-3D2D-45AE-BBEB-9D2F2C339153}" srcOrd="0" destOrd="0" presId="urn:microsoft.com/office/officeart/2005/8/layout/hierarchy3"/>
    <dgm:cxn modelId="{70BC872C-1183-48C2-ACBC-7EC7762A5D66}" type="presParOf" srcId="{CB5EB8B8-8284-4C3E-84D7-349D0C6F0FF7}" destId="{D86F6C42-B30F-4144-B44E-E781736F00BB}" srcOrd="0" destOrd="0" presId="urn:microsoft.com/office/officeart/2005/8/layout/hierarchy3"/>
    <dgm:cxn modelId="{8E78582F-0FDC-4874-BA27-075BD2F3D231}" type="presParOf" srcId="{D86F6C42-B30F-4144-B44E-E781736F00BB}" destId="{3CE8958D-6400-43BC-9B91-588C014F8925}" srcOrd="0" destOrd="0" presId="urn:microsoft.com/office/officeart/2005/8/layout/hierarchy3"/>
    <dgm:cxn modelId="{B9A58AFB-292E-4C05-B65B-86992B927C5E}" type="presParOf" srcId="{3CE8958D-6400-43BC-9B91-588C014F8925}" destId="{4988AED1-7375-43EE-8695-8BE62CDB31C4}" srcOrd="0" destOrd="0" presId="urn:microsoft.com/office/officeart/2005/8/layout/hierarchy3"/>
    <dgm:cxn modelId="{329A1ECC-36D3-4FB3-95FE-18338ACF8588}" type="presParOf" srcId="{3CE8958D-6400-43BC-9B91-588C014F8925}" destId="{38DAC884-FB45-4B84-8805-6F35712F2B65}" srcOrd="1" destOrd="0" presId="urn:microsoft.com/office/officeart/2005/8/layout/hierarchy3"/>
    <dgm:cxn modelId="{CFBE957A-4DD7-4DF5-961C-E359A7562DE7}" type="presParOf" srcId="{D86F6C42-B30F-4144-B44E-E781736F00BB}" destId="{D395DA2A-6F37-456B-8738-A17179DDDB4C}" srcOrd="1" destOrd="0" presId="urn:microsoft.com/office/officeart/2005/8/layout/hierarchy3"/>
    <dgm:cxn modelId="{44B753DA-DB7E-4F2A-836F-C2B859FBF30D}" type="presParOf" srcId="{D395DA2A-6F37-456B-8738-A17179DDDB4C}" destId="{4DE6D76C-1DF9-4E0E-AB8A-D9C82A4BC9BB}" srcOrd="0" destOrd="0" presId="urn:microsoft.com/office/officeart/2005/8/layout/hierarchy3"/>
    <dgm:cxn modelId="{7D8ADE2A-492A-488C-99BD-4012B640B1CE}" type="presParOf" srcId="{D395DA2A-6F37-456B-8738-A17179DDDB4C}" destId="{4AE5D356-4420-4A39-AA0D-E687488AB165}" srcOrd="1" destOrd="0" presId="urn:microsoft.com/office/officeart/2005/8/layout/hierarchy3"/>
    <dgm:cxn modelId="{6D489785-50D2-424C-B269-E5E379C7BD4C}" type="presParOf" srcId="{D395DA2A-6F37-456B-8738-A17179DDDB4C}" destId="{189566D8-193B-4663-8B8D-6D869AE71623}" srcOrd="2" destOrd="0" presId="urn:microsoft.com/office/officeart/2005/8/layout/hierarchy3"/>
    <dgm:cxn modelId="{871A99E0-8A9F-4152-86F8-CD0375FF8ECE}" type="presParOf" srcId="{D395DA2A-6F37-456B-8738-A17179DDDB4C}" destId="{17BB3561-3D2D-45AE-BBEB-9D2F2C339153}" srcOrd="3" destOrd="0" presId="urn:microsoft.com/office/officeart/2005/8/layout/hierarchy3"/>
    <dgm:cxn modelId="{7D07C809-BD07-4C4B-9863-B356231A9982}" type="presParOf" srcId="{D395DA2A-6F37-456B-8738-A17179DDDB4C}" destId="{9B89EC3B-0E91-4DB3-8298-2977863F2AB9}" srcOrd="4" destOrd="0" presId="urn:microsoft.com/office/officeart/2005/8/layout/hierarchy3"/>
    <dgm:cxn modelId="{9E27B4F8-7400-41F6-9954-134EA3800CBD}" type="presParOf" srcId="{D395DA2A-6F37-456B-8738-A17179DDDB4C}" destId="{D48CBF90-C028-4C35-9E13-0A8882F4CB7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85D49-DCAC-4684-9058-6B767DCF6048}" type="doc">
      <dgm:prSet loTypeId="urn:microsoft.com/office/officeart/2005/8/layout/default#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C25B40-6FD3-4ED9-8A47-601C47F07EE3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5400" b="1" dirty="0" smtClean="0">
              <a:latin typeface="Trebuchet MS" panose="020B0603020202020204" pitchFamily="34" charset="0"/>
            </a:rPr>
            <a:t>7</a:t>
          </a:r>
          <a:r>
            <a:rPr lang="en-US" sz="4000" b="1" dirty="0" smtClean="0">
              <a:latin typeface="Trebuchet MS" panose="020B0603020202020204" pitchFamily="34" charset="0"/>
            </a:rPr>
            <a:t/>
          </a:r>
          <a:br>
            <a:rPr lang="en-US" sz="4000" b="1" dirty="0" smtClean="0">
              <a:latin typeface="Trebuchet MS" panose="020B0603020202020204" pitchFamily="34" charset="0"/>
            </a:rPr>
          </a:br>
          <a:r>
            <a:rPr lang="ru-RU" sz="4000" b="1" dirty="0" smtClean="0">
              <a:latin typeface="Trebuchet MS" panose="020B0603020202020204" pitchFamily="34" charset="0"/>
            </a:rPr>
            <a:t>ВУЗов</a:t>
          </a:r>
          <a:endParaRPr lang="ru-RU" sz="3400" dirty="0">
            <a:latin typeface="Trebuchet MS" panose="020B0603020202020204" pitchFamily="34" charset="0"/>
          </a:endParaRPr>
        </a:p>
      </dgm:t>
    </dgm:pt>
    <dgm:pt modelId="{2561ED7B-2527-45B0-BCC3-EE2847986071}" type="parTrans" cxnId="{ED019275-2220-440E-8601-271E4C3033A0}">
      <dgm:prSet/>
      <dgm:spPr/>
      <dgm:t>
        <a:bodyPr/>
        <a:lstStyle/>
        <a:p>
          <a:endParaRPr lang="ru-RU"/>
        </a:p>
      </dgm:t>
    </dgm:pt>
    <dgm:pt modelId="{FCBAE329-0209-4550-9D6A-8E5C1D778D34}" type="sibTrans" cxnId="{ED019275-2220-440E-8601-271E4C3033A0}">
      <dgm:prSet/>
      <dgm:spPr/>
      <dgm:t>
        <a:bodyPr/>
        <a:lstStyle/>
        <a:p>
          <a:endParaRPr lang="ru-RU"/>
        </a:p>
      </dgm:t>
    </dgm:pt>
    <dgm:pt modelId="{B912937C-BE0F-454E-BD71-97776152254C}">
      <dgm:prSet phldrT="[Текст]" custT="1"/>
      <dgm:spPr/>
      <dgm:t>
        <a:bodyPr/>
        <a:lstStyle/>
        <a:p>
          <a:r>
            <a:rPr lang="ru-RU" sz="5400" b="1" dirty="0" smtClean="0">
              <a:latin typeface="Trebuchet MS" panose="020B0603020202020204" pitchFamily="34" charset="0"/>
            </a:rPr>
            <a:t>500+</a:t>
          </a:r>
          <a:r>
            <a:rPr lang="en-US" sz="5400" b="1" dirty="0" smtClean="0">
              <a:latin typeface="Trebuchet MS" panose="020B0603020202020204" pitchFamily="34" charset="0"/>
            </a:rPr>
            <a:t> </a:t>
          </a:r>
          <a:r>
            <a:rPr lang="ru-RU" sz="2400" b="1" dirty="0" smtClean="0">
              <a:latin typeface="Trebuchet MS" panose="020B0603020202020204" pitchFamily="34" charset="0"/>
            </a:rPr>
            <a:t>бизнес-идей</a:t>
          </a:r>
          <a:endParaRPr lang="ru-RU" sz="1200" dirty="0">
            <a:latin typeface="Trebuchet MS" panose="020B0603020202020204" pitchFamily="34" charset="0"/>
          </a:endParaRPr>
        </a:p>
      </dgm:t>
    </dgm:pt>
    <dgm:pt modelId="{1481574E-F3CF-4220-B140-E95208E05938}" type="parTrans" cxnId="{CF113393-9964-4B24-9B79-ADF055A2AD85}">
      <dgm:prSet/>
      <dgm:spPr/>
      <dgm:t>
        <a:bodyPr/>
        <a:lstStyle/>
        <a:p>
          <a:endParaRPr lang="ru-RU"/>
        </a:p>
      </dgm:t>
    </dgm:pt>
    <dgm:pt modelId="{EF4606BD-AB49-4F98-9E78-A46ACBB146D4}" type="sibTrans" cxnId="{CF113393-9964-4B24-9B79-ADF055A2AD85}">
      <dgm:prSet/>
      <dgm:spPr/>
      <dgm:t>
        <a:bodyPr/>
        <a:lstStyle/>
        <a:p>
          <a:endParaRPr lang="ru-RU"/>
        </a:p>
      </dgm:t>
    </dgm:pt>
    <dgm:pt modelId="{179486A8-064E-4E4A-A489-FE2A1E52324B}">
      <dgm:prSet phldrT="[Текст]" custT="1"/>
      <dgm:spPr/>
      <dgm:t>
        <a:bodyPr/>
        <a:lstStyle/>
        <a:p>
          <a:r>
            <a:rPr lang="ru-RU" sz="5400" b="1" dirty="0" smtClean="0">
              <a:latin typeface="Trebuchet MS" panose="020B0603020202020204" pitchFamily="34" charset="0"/>
            </a:rPr>
            <a:t>72</a:t>
          </a:r>
          <a:r>
            <a:rPr lang="en-US" sz="3400" dirty="0" smtClean="0">
              <a:latin typeface="Trebuchet MS" panose="020B0603020202020204" pitchFamily="34" charset="0"/>
            </a:rPr>
            <a:t/>
          </a:r>
          <a:br>
            <a:rPr lang="en-US" sz="3400" dirty="0" smtClean="0">
              <a:latin typeface="Trebuchet MS" panose="020B0603020202020204" pitchFamily="34" charset="0"/>
            </a:rPr>
          </a:br>
          <a:r>
            <a:rPr lang="ru-RU" sz="2400" b="1" dirty="0" smtClean="0">
              <a:latin typeface="Trebuchet MS" panose="020B0603020202020204" pitchFamily="34" charset="0"/>
            </a:rPr>
            <a:t>команды</a:t>
          </a:r>
          <a:endParaRPr lang="ru-RU" sz="2400" b="1" dirty="0">
            <a:latin typeface="Trebuchet MS" panose="020B0603020202020204" pitchFamily="34" charset="0"/>
          </a:endParaRPr>
        </a:p>
      </dgm:t>
    </dgm:pt>
    <dgm:pt modelId="{FC01F671-E16D-4C70-8C59-C881690CDF82}" type="parTrans" cxnId="{B1187693-5BA7-480B-9E90-49F5CABBD2E6}">
      <dgm:prSet/>
      <dgm:spPr/>
      <dgm:t>
        <a:bodyPr/>
        <a:lstStyle/>
        <a:p>
          <a:endParaRPr lang="ru-RU"/>
        </a:p>
      </dgm:t>
    </dgm:pt>
    <dgm:pt modelId="{30FDB30D-5C7B-4C5D-805F-0B3CA80783AB}" type="sibTrans" cxnId="{B1187693-5BA7-480B-9E90-49F5CABBD2E6}">
      <dgm:prSet/>
      <dgm:spPr/>
      <dgm:t>
        <a:bodyPr/>
        <a:lstStyle/>
        <a:p>
          <a:endParaRPr lang="ru-RU"/>
        </a:p>
      </dgm:t>
    </dgm:pt>
    <dgm:pt modelId="{5BB0CAA0-B356-41A7-829B-22F6AEF842A7}">
      <dgm:prSet phldrT="[Текст]" custT="1"/>
      <dgm:spPr/>
      <dgm:t>
        <a:bodyPr/>
        <a:lstStyle/>
        <a:p>
          <a:r>
            <a:rPr lang="ru-RU" sz="5400" b="1" dirty="0" smtClean="0">
              <a:latin typeface="Trebuchet MS" panose="020B0603020202020204" pitchFamily="34" charset="0"/>
            </a:rPr>
            <a:t>34</a:t>
          </a:r>
          <a:r>
            <a:rPr lang="en-US" sz="3400" dirty="0" smtClean="0">
              <a:latin typeface="Trebuchet MS" panose="020B0603020202020204" pitchFamily="34" charset="0"/>
            </a:rPr>
            <a:t/>
          </a:r>
          <a:br>
            <a:rPr lang="en-US" sz="3400" dirty="0" smtClean="0">
              <a:latin typeface="Trebuchet MS" panose="020B0603020202020204" pitchFamily="34" charset="0"/>
            </a:rPr>
          </a:br>
          <a:r>
            <a:rPr lang="ru-RU" sz="3400" dirty="0" smtClean="0">
              <a:latin typeface="Trebuchet MS" panose="020B0603020202020204" pitchFamily="34" charset="0"/>
            </a:rPr>
            <a:t>финалиста</a:t>
          </a:r>
          <a:endParaRPr lang="ru-RU" sz="3400" dirty="0">
            <a:latin typeface="Trebuchet MS" panose="020B0603020202020204" pitchFamily="34" charset="0"/>
          </a:endParaRPr>
        </a:p>
      </dgm:t>
    </dgm:pt>
    <dgm:pt modelId="{3FBA5181-91AE-4727-8AB7-1B16D03ABCC5}" type="parTrans" cxnId="{EF4F4FC3-CEF0-4F13-B554-E48E1179444D}">
      <dgm:prSet/>
      <dgm:spPr/>
      <dgm:t>
        <a:bodyPr/>
        <a:lstStyle/>
        <a:p>
          <a:endParaRPr lang="ru-RU"/>
        </a:p>
      </dgm:t>
    </dgm:pt>
    <dgm:pt modelId="{AE2DD154-03FC-4602-A16F-65AAFA6BADFD}" type="sibTrans" cxnId="{EF4F4FC3-CEF0-4F13-B554-E48E1179444D}">
      <dgm:prSet/>
      <dgm:spPr/>
      <dgm:t>
        <a:bodyPr/>
        <a:lstStyle/>
        <a:p>
          <a:endParaRPr lang="ru-RU"/>
        </a:p>
      </dgm:t>
    </dgm:pt>
    <dgm:pt modelId="{F8D1CE83-DB6A-40D2-8D40-B4C74F24F47B}">
      <dgm:prSet phldrT="[Текст]" custT="1"/>
      <dgm:spPr/>
      <dgm:t>
        <a:bodyPr/>
        <a:lstStyle/>
        <a:p>
          <a:r>
            <a:rPr lang="ru-RU" sz="5400" b="1" dirty="0" smtClean="0">
              <a:latin typeface="Trebuchet MS" panose="020B0603020202020204" pitchFamily="34" charset="0"/>
            </a:rPr>
            <a:t>1400+  </a:t>
          </a:r>
          <a:r>
            <a:rPr lang="en-US" sz="5400" b="1" smtClean="0">
              <a:latin typeface="Trebuchet MS" panose="020B0603020202020204" pitchFamily="34" charset="0"/>
            </a:rPr>
            <a:t/>
          </a:r>
          <a:br>
            <a:rPr lang="en-US" sz="5400" b="1" smtClean="0">
              <a:latin typeface="Trebuchet MS" panose="020B0603020202020204" pitchFamily="34" charset="0"/>
            </a:rPr>
          </a:br>
          <a:r>
            <a:rPr lang="ru-RU" sz="3200" smtClean="0">
              <a:latin typeface="Trebuchet MS" panose="020B0603020202020204" pitchFamily="34" charset="0"/>
            </a:rPr>
            <a:t>часов консультаций </a:t>
          </a:r>
          <a:endParaRPr lang="ru-RU" sz="2400" dirty="0">
            <a:latin typeface="Trebuchet MS" panose="020B0603020202020204" pitchFamily="34" charset="0"/>
          </a:endParaRPr>
        </a:p>
      </dgm:t>
    </dgm:pt>
    <dgm:pt modelId="{98DB6E87-E525-4F0C-B068-534FA47C6248}" type="parTrans" cxnId="{51DB9D79-94CC-45A5-A97C-1D84FB069B5E}">
      <dgm:prSet/>
      <dgm:spPr/>
      <dgm:t>
        <a:bodyPr/>
        <a:lstStyle/>
        <a:p>
          <a:endParaRPr lang="ru-RU"/>
        </a:p>
      </dgm:t>
    </dgm:pt>
    <dgm:pt modelId="{B2C0B3A2-51DE-4A1D-92A1-5429A8A8A500}" type="sibTrans" cxnId="{51DB9D79-94CC-45A5-A97C-1D84FB069B5E}">
      <dgm:prSet/>
      <dgm:spPr/>
      <dgm:t>
        <a:bodyPr/>
        <a:lstStyle/>
        <a:p>
          <a:endParaRPr lang="ru-RU"/>
        </a:p>
      </dgm:t>
    </dgm:pt>
    <dgm:pt modelId="{2D3B670F-1B3A-4553-B2ED-C75F59591AA3}" type="pres">
      <dgm:prSet presAssocID="{58B85D49-DCAC-4684-9058-6B767DCF60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038E2A-4969-42F9-A5E7-586FEB41858D}" type="pres">
      <dgm:prSet presAssocID="{21C25B40-6FD3-4ED9-8A47-601C47F07EE3}" presName="node" presStyleLbl="node1" presStyleIdx="0" presStyleCnt="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E6C7A3E-FE96-4C20-A092-91A1038ABC96}" type="pres">
      <dgm:prSet presAssocID="{FCBAE329-0209-4550-9D6A-8E5C1D778D34}" presName="sibTrans" presStyleCnt="0"/>
      <dgm:spPr/>
      <dgm:t>
        <a:bodyPr/>
        <a:lstStyle/>
        <a:p>
          <a:endParaRPr lang="ru-RU"/>
        </a:p>
      </dgm:t>
    </dgm:pt>
    <dgm:pt modelId="{7BCD0100-A372-4314-9643-8909CABB5B26}" type="pres">
      <dgm:prSet presAssocID="{B912937C-BE0F-454E-BD71-97776152254C}" presName="node" presStyleLbl="node1" presStyleIdx="1" presStyleCnt="5" custLinFactNeighborX="-1714" custLinFactNeighborY="-214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D190BD4D-0BF1-42CF-9769-6314F2C57A56}" type="pres">
      <dgm:prSet presAssocID="{EF4606BD-AB49-4F98-9E78-A46ACBB146D4}" presName="sibTrans" presStyleCnt="0"/>
      <dgm:spPr/>
      <dgm:t>
        <a:bodyPr/>
        <a:lstStyle/>
        <a:p>
          <a:endParaRPr lang="ru-RU"/>
        </a:p>
      </dgm:t>
    </dgm:pt>
    <dgm:pt modelId="{F6537281-FDD1-4509-9D80-AFFD305D9F4E}" type="pres">
      <dgm:prSet presAssocID="{179486A8-064E-4E4A-A489-FE2A1E52324B}" presName="node" presStyleLbl="node1" presStyleIdx="2" presStyleCnt="5" custLinFactNeighborX="-3427" custLinFactNeighborY="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E856EF3-4E1C-4C98-B8A4-D8D327405D01}" type="pres">
      <dgm:prSet presAssocID="{30FDB30D-5C7B-4C5D-805F-0B3CA80783AB}" presName="sibTrans" presStyleCnt="0"/>
      <dgm:spPr/>
      <dgm:t>
        <a:bodyPr/>
        <a:lstStyle/>
        <a:p>
          <a:endParaRPr lang="ru-RU"/>
        </a:p>
      </dgm:t>
    </dgm:pt>
    <dgm:pt modelId="{2F068CD4-75CF-466D-A2DF-B04F1C556A9C}" type="pres">
      <dgm:prSet presAssocID="{5BB0CAA0-B356-41A7-829B-22F6AEF842A7}" presName="node" presStyleLbl="node1" presStyleIdx="3" presStyleCnt="5" custScaleX="122400" custLinFactX="28943" custLinFactNeighborX="100000" custLinFactNeighborY="48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E542E40-863C-4F8E-A5BA-F821534ED78F}" type="pres">
      <dgm:prSet presAssocID="{AE2DD154-03FC-4602-A16F-65AAFA6BADFD}" presName="sibTrans" presStyleCnt="0"/>
      <dgm:spPr/>
      <dgm:t>
        <a:bodyPr/>
        <a:lstStyle/>
        <a:p>
          <a:endParaRPr lang="ru-RU"/>
        </a:p>
      </dgm:t>
    </dgm:pt>
    <dgm:pt modelId="{D5F4EBD0-0E2B-46DC-BCD3-2E0CC83BD176}" type="pres">
      <dgm:prSet presAssocID="{F8D1CE83-DB6A-40D2-8D40-B4C74F24F47B}" presName="node" presStyleLbl="node1" presStyleIdx="4" presStyleCnt="5" custScaleX="123600" custLinFactX="-36224" custLinFactNeighborX="-100000" custLinFactNeighborY="-142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CF113393-9964-4B24-9B79-ADF055A2AD85}" srcId="{58B85D49-DCAC-4684-9058-6B767DCF6048}" destId="{B912937C-BE0F-454E-BD71-97776152254C}" srcOrd="1" destOrd="0" parTransId="{1481574E-F3CF-4220-B140-E95208E05938}" sibTransId="{EF4606BD-AB49-4F98-9E78-A46ACBB146D4}"/>
    <dgm:cxn modelId="{B1187693-5BA7-480B-9E90-49F5CABBD2E6}" srcId="{58B85D49-DCAC-4684-9058-6B767DCF6048}" destId="{179486A8-064E-4E4A-A489-FE2A1E52324B}" srcOrd="2" destOrd="0" parTransId="{FC01F671-E16D-4C70-8C59-C881690CDF82}" sibTransId="{30FDB30D-5C7B-4C5D-805F-0B3CA80783AB}"/>
    <dgm:cxn modelId="{751BC852-C8FB-4C4F-8281-687C68EECD37}" type="presOf" srcId="{58B85D49-DCAC-4684-9058-6B767DCF6048}" destId="{2D3B670F-1B3A-4553-B2ED-C75F59591AA3}" srcOrd="0" destOrd="0" presId="urn:microsoft.com/office/officeart/2005/8/layout/default#2"/>
    <dgm:cxn modelId="{D68625EB-6C94-49C5-86B6-B5A7990EB42D}" type="presOf" srcId="{B912937C-BE0F-454E-BD71-97776152254C}" destId="{7BCD0100-A372-4314-9643-8909CABB5B26}" srcOrd="0" destOrd="0" presId="urn:microsoft.com/office/officeart/2005/8/layout/default#2"/>
    <dgm:cxn modelId="{626CE3BA-BC00-4E45-BAEE-B7DAF52B3CBE}" type="presOf" srcId="{5BB0CAA0-B356-41A7-829B-22F6AEF842A7}" destId="{2F068CD4-75CF-466D-A2DF-B04F1C556A9C}" srcOrd="0" destOrd="0" presId="urn:microsoft.com/office/officeart/2005/8/layout/default#2"/>
    <dgm:cxn modelId="{D078099C-9A89-4C38-8EA6-C3F31AB095F8}" type="presOf" srcId="{F8D1CE83-DB6A-40D2-8D40-B4C74F24F47B}" destId="{D5F4EBD0-0E2B-46DC-BCD3-2E0CC83BD176}" srcOrd="0" destOrd="0" presId="urn:microsoft.com/office/officeart/2005/8/layout/default#2"/>
    <dgm:cxn modelId="{EF4F4FC3-CEF0-4F13-B554-E48E1179444D}" srcId="{58B85D49-DCAC-4684-9058-6B767DCF6048}" destId="{5BB0CAA0-B356-41A7-829B-22F6AEF842A7}" srcOrd="3" destOrd="0" parTransId="{3FBA5181-91AE-4727-8AB7-1B16D03ABCC5}" sibTransId="{AE2DD154-03FC-4602-A16F-65AAFA6BADFD}"/>
    <dgm:cxn modelId="{5D3665F6-C509-4BD4-8D46-47D4B05271F3}" type="presOf" srcId="{179486A8-064E-4E4A-A489-FE2A1E52324B}" destId="{F6537281-FDD1-4509-9D80-AFFD305D9F4E}" srcOrd="0" destOrd="0" presId="urn:microsoft.com/office/officeart/2005/8/layout/default#2"/>
    <dgm:cxn modelId="{51DB9D79-94CC-45A5-A97C-1D84FB069B5E}" srcId="{58B85D49-DCAC-4684-9058-6B767DCF6048}" destId="{F8D1CE83-DB6A-40D2-8D40-B4C74F24F47B}" srcOrd="4" destOrd="0" parTransId="{98DB6E87-E525-4F0C-B068-534FA47C6248}" sibTransId="{B2C0B3A2-51DE-4A1D-92A1-5429A8A8A500}"/>
    <dgm:cxn modelId="{225CD167-FA15-44F3-8334-A33351D110BF}" type="presOf" srcId="{21C25B40-6FD3-4ED9-8A47-601C47F07EE3}" destId="{FF038E2A-4969-42F9-A5E7-586FEB41858D}" srcOrd="0" destOrd="0" presId="urn:microsoft.com/office/officeart/2005/8/layout/default#2"/>
    <dgm:cxn modelId="{ED019275-2220-440E-8601-271E4C3033A0}" srcId="{58B85D49-DCAC-4684-9058-6B767DCF6048}" destId="{21C25B40-6FD3-4ED9-8A47-601C47F07EE3}" srcOrd="0" destOrd="0" parTransId="{2561ED7B-2527-45B0-BCC3-EE2847986071}" sibTransId="{FCBAE329-0209-4550-9D6A-8E5C1D778D34}"/>
    <dgm:cxn modelId="{F2217B9F-14F9-47F9-B804-6D502E7E0F55}" type="presParOf" srcId="{2D3B670F-1B3A-4553-B2ED-C75F59591AA3}" destId="{FF038E2A-4969-42F9-A5E7-586FEB41858D}" srcOrd="0" destOrd="0" presId="urn:microsoft.com/office/officeart/2005/8/layout/default#2"/>
    <dgm:cxn modelId="{B52B4A7C-45D0-43F7-A173-1B2904A8636B}" type="presParOf" srcId="{2D3B670F-1B3A-4553-B2ED-C75F59591AA3}" destId="{3E6C7A3E-FE96-4C20-A092-91A1038ABC96}" srcOrd="1" destOrd="0" presId="urn:microsoft.com/office/officeart/2005/8/layout/default#2"/>
    <dgm:cxn modelId="{4DF03E6D-6BC3-446A-9084-F91FFA39C596}" type="presParOf" srcId="{2D3B670F-1B3A-4553-B2ED-C75F59591AA3}" destId="{7BCD0100-A372-4314-9643-8909CABB5B26}" srcOrd="2" destOrd="0" presId="urn:microsoft.com/office/officeart/2005/8/layout/default#2"/>
    <dgm:cxn modelId="{410535A7-0C24-48D0-8569-7A81C5246E41}" type="presParOf" srcId="{2D3B670F-1B3A-4553-B2ED-C75F59591AA3}" destId="{D190BD4D-0BF1-42CF-9769-6314F2C57A56}" srcOrd="3" destOrd="0" presId="urn:microsoft.com/office/officeart/2005/8/layout/default#2"/>
    <dgm:cxn modelId="{434DA850-CDE8-4AA0-A51D-98A2D1A4751A}" type="presParOf" srcId="{2D3B670F-1B3A-4553-B2ED-C75F59591AA3}" destId="{F6537281-FDD1-4509-9D80-AFFD305D9F4E}" srcOrd="4" destOrd="0" presId="urn:microsoft.com/office/officeart/2005/8/layout/default#2"/>
    <dgm:cxn modelId="{344305EE-EFBE-421E-B4A0-5C4BD364FB15}" type="presParOf" srcId="{2D3B670F-1B3A-4553-B2ED-C75F59591AA3}" destId="{1E856EF3-4E1C-4C98-B8A4-D8D327405D01}" srcOrd="5" destOrd="0" presId="urn:microsoft.com/office/officeart/2005/8/layout/default#2"/>
    <dgm:cxn modelId="{F1E8E517-6BCF-48E8-8029-9AE9B4D5056C}" type="presParOf" srcId="{2D3B670F-1B3A-4553-B2ED-C75F59591AA3}" destId="{2F068CD4-75CF-466D-A2DF-B04F1C556A9C}" srcOrd="6" destOrd="0" presId="urn:microsoft.com/office/officeart/2005/8/layout/default#2"/>
    <dgm:cxn modelId="{AE9C570E-36E8-46AA-BE0B-B7BDA2DA254A}" type="presParOf" srcId="{2D3B670F-1B3A-4553-B2ED-C75F59591AA3}" destId="{3E542E40-863C-4F8E-A5BA-F821534ED78F}" srcOrd="7" destOrd="0" presId="urn:microsoft.com/office/officeart/2005/8/layout/default#2"/>
    <dgm:cxn modelId="{82CB09AD-04FA-4BD3-8721-D833244A390C}" type="presParOf" srcId="{2D3B670F-1B3A-4553-B2ED-C75F59591AA3}" destId="{D5F4EBD0-0E2B-46DC-BCD3-2E0CC83BD176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145BC-C831-4116-BC32-D235664B8156}">
      <dsp:nvSpPr>
        <dsp:cNvPr id="0" name=""/>
        <dsp:cNvSpPr/>
      </dsp:nvSpPr>
      <dsp:spPr>
        <a:xfrm>
          <a:off x="422315" y="0"/>
          <a:ext cx="6516450" cy="3764402"/>
        </a:xfrm>
        <a:prstGeom prst="swooshArrow">
          <a:avLst>
            <a:gd name="adj1" fmla="val 25000"/>
            <a:gd name="adj2" fmla="val 25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019FF-E538-45A4-BB90-DDC69B4B9A97}">
      <dsp:nvSpPr>
        <dsp:cNvPr id="0" name=""/>
        <dsp:cNvSpPr/>
      </dsp:nvSpPr>
      <dsp:spPr>
        <a:xfrm>
          <a:off x="1312377" y="2458544"/>
          <a:ext cx="282444" cy="282437"/>
        </a:xfrm>
        <a:prstGeom prst="ellipse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EDA1F-1156-4552-BE68-30759F604EB8}">
      <dsp:nvSpPr>
        <dsp:cNvPr id="0" name=""/>
        <dsp:cNvSpPr/>
      </dsp:nvSpPr>
      <dsp:spPr>
        <a:xfrm>
          <a:off x="1331671" y="3018954"/>
          <a:ext cx="2060910" cy="506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0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Информирование и вовлечение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1331671" y="3018954"/>
        <a:ext cx="2060910" cy="506055"/>
      </dsp:txXfrm>
    </dsp:sp>
    <dsp:sp modelId="{163A8FC3-618B-4CE2-BF03-0BA8A72CA16A}">
      <dsp:nvSpPr>
        <dsp:cNvPr id="0" name=""/>
        <dsp:cNvSpPr/>
      </dsp:nvSpPr>
      <dsp:spPr>
        <a:xfrm>
          <a:off x="2275661" y="1886979"/>
          <a:ext cx="240921" cy="24092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175AF-A145-4FCF-9082-36663A4AB2C4}">
      <dsp:nvSpPr>
        <dsp:cNvPr id="0" name=""/>
        <dsp:cNvSpPr/>
      </dsp:nvSpPr>
      <dsp:spPr>
        <a:xfrm>
          <a:off x="2493975" y="2380257"/>
          <a:ext cx="1264839" cy="41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6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Обучение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2493975" y="2380257"/>
        <a:ext cx="1264839" cy="419760"/>
      </dsp:txXfrm>
    </dsp:sp>
    <dsp:sp modelId="{885D88C4-5B39-4191-81E4-621F749332DE}">
      <dsp:nvSpPr>
        <dsp:cNvPr id="0" name=""/>
        <dsp:cNvSpPr/>
      </dsp:nvSpPr>
      <dsp:spPr>
        <a:xfrm>
          <a:off x="3379813" y="1218147"/>
          <a:ext cx="535362" cy="53535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BCB35-3716-4582-9AA8-8E6280DFCE1A}">
      <dsp:nvSpPr>
        <dsp:cNvPr id="0" name=""/>
        <dsp:cNvSpPr/>
      </dsp:nvSpPr>
      <dsp:spPr>
        <a:xfrm>
          <a:off x="3744967" y="1929314"/>
          <a:ext cx="1601020" cy="47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4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/>
              </a:solidFill>
            </a:rPr>
            <a:t>Менторская поддержка </a:t>
          </a:r>
          <a:endParaRPr lang="ru-RU" sz="1800" b="0" kern="1200" dirty="0">
            <a:solidFill>
              <a:schemeClr val="tx2"/>
            </a:solidFill>
          </a:endParaRPr>
        </a:p>
      </dsp:txBody>
      <dsp:txXfrm>
        <a:off x="3744967" y="1929314"/>
        <a:ext cx="1601020" cy="471700"/>
      </dsp:txXfrm>
    </dsp:sp>
    <dsp:sp modelId="{8BE27AEB-F3B2-493D-ABF8-28007BBDA92A}">
      <dsp:nvSpPr>
        <dsp:cNvPr id="0" name=""/>
        <dsp:cNvSpPr/>
      </dsp:nvSpPr>
      <dsp:spPr>
        <a:xfrm>
          <a:off x="5140782" y="757767"/>
          <a:ext cx="654176" cy="636378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8D1D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8B287-7F10-49E6-8FC6-7BAF140A65AF}">
      <dsp:nvSpPr>
        <dsp:cNvPr id="0" name=""/>
        <dsp:cNvSpPr/>
      </dsp:nvSpPr>
      <dsp:spPr>
        <a:xfrm>
          <a:off x="4821551" y="1574358"/>
          <a:ext cx="1965205" cy="557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59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/>
              </a:solidFill>
            </a:rPr>
            <a:t>Экспертиза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/>
              </a:solidFill>
            </a:rPr>
            <a:t>  </a:t>
          </a:r>
          <a:endParaRPr lang="ru-RU" sz="1800" b="0" kern="1200" dirty="0">
            <a:solidFill>
              <a:schemeClr val="tx2"/>
            </a:solidFill>
          </a:endParaRPr>
        </a:p>
      </dsp:txBody>
      <dsp:txXfrm>
        <a:off x="4821551" y="1574358"/>
        <a:ext cx="1965205" cy="557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8AED1-7375-43EE-8695-8BE62CDB31C4}">
      <dsp:nvSpPr>
        <dsp:cNvPr id="0" name=""/>
        <dsp:cNvSpPr/>
      </dsp:nvSpPr>
      <dsp:spPr>
        <a:xfrm>
          <a:off x="507" y="623695"/>
          <a:ext cx="3413530" cy="662184"/>
        </a:xfrm>
        <a:prstGeom prst="roundRect">
          <a:avLst>
            <a:gd name="adj" fmla="val 10000"/>
          </a:avLst>
        </a:prstGeom>
        <a:gradFill flip="none" rotWithShape="1">
          <a:gsLst>
            <a:gs pos="5000">
              <a:schemeClr val="accent1">
                <a:lumMod val="110000"/>
                <a:satMod val="105000"/>
                <a:tint val="67000"/>
              </a:schemeClr>
            </a:gs>
            <a:gs pos="14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2700000" scaled="1"/>
          <a:tileRect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Ключевые задачи кластерной политики</a:t>
          </a:r>
          <a:endParaRPr lang="ru-RU" sz="1800" b="0" kern="1200" dirty="0"/>
        </a:p>
      </dsp:txBody>
      <dsp:txXfrm>
        <a:off x="19902" y="643090"/>
        <a:ext cx="3374740" cy="623394"/>
      </dsp:txXfrm>
    </dsp:sp>
    <dsp:sp modelId="{4DE6D76C-1DF9-4E0E-AB8A-D9C82A4BC9BB}">
      <dsp:nvSpPr>
        <dsp:cNvPr id="0" name=""/>
        <dsp:cNvSpPr/>
      </dsp:nvSpPr>
      <dsp:spPr>
        <a:xfrm>
          <a:off x="341860" y="1285880"/>
          <a:ext cx="341353" cy="568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952"/>
              </a:lnTo>
              <a:lnTo>
                <a:pt x="341353" y="5689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5D356-4420-4A39-AA0D-E687488AB165}">
      <dsp:nvSpPr>
        <dsp:cNvPr id="0" name=""/>
        <dsp:cNvSpPr/>
      </dsp:nvSpPr>
      <dsp:spPr>
        <a:xfrm>
          <a:off x="683213" y="1475530"/>
          <a:ext cx="2607918" cy="758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Кооперация науки, образования, бизнеса</a:t>
          </a:r>
          <a:endParaRPr lang="ru-RU" sz="1400" kern="1200" dirty="0"/>
        </a:p>
      </dsp:txBody>
      <dsp:txXfrm>
        <a:off x="705432" y="1497749"/>
        <a:ext cx="2563480" cy="714164"/>
      </dsp:txXfrm>
    </dsp:sp>
    <dsp:sp modelId="{189566D8-193B-4663-8B8D-6D869AE71623}">
      <dsp:nvSpPr>
        <dsp:cNvPr id="0" name=""/>
        <dsp:cNvSpPr/>
      </dsp:nvSpPr>
      <dsp:spPr>
        <a:xfrm>
          <a:off x="341860" y="1285880"/>
          <a:ext cx="355214" cy="151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047"/>
              </a:lnTo>
              <a:lnTo>
                <a:pt x="355214" y="1518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B3561-3D2D-45AE-BBEB-9D2F2C339153}">
      <dsp:nvSpPr>
        <dsp:cNvPr id="0" name=""/>
        <dsp:cNvSpPr/>
      </dsp:nvSpPr>
      <dsp:spPr>
        <a:xfrm>
          <a:off x="697075" y="2424626"/>
          <a:ext cx="2572828" cy="758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Совместные проекты</a:t>
          </a:r>
          <a:endParaRPr lang="ru-RU" sz="1400" kern="1200" dirty="0"/>
        </a:p>
      </dsp:txBody>
      <dsp:txXfrm>
        <a:off x="719294" y="2446845"/>
        <a:ext cx="2528390" cy="714164"/>
      </dsp:txXfrm>
    </dsp:sp>
    <dsp:sp modelId="{9B89EC3B-0E91-4DB3-8298-2977863F2AB9}">
      <dsp:nvSpPr>
        <dsp:cNvPr id="0" name=""/>
        <dsp:cNvSpPr/>
      </dsp:nvSpPr>
      <dsp:spPr>
        <a:xfrm>
          <a:off x="341860" y="1285880"/>
          <a:ext cx="341353" cy="2465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458"/>
              </a:lnTo>
              <a:lnTo>
                <a:pt x="341353" y="2465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CBF90-C028-4C35-9E13-0A8882F4CB78}">
      <dsp:nvSpPr>
        <dsp:cNvPr id="0" name=""/>
        <dsp:cNvSpPr/>
      </dsp:nvSpPr>
      <dsp:spPr>
        <a:xfrm>
          <a:off x="683213" y="3372037"/>
          <a:ext cx="2572828" cy="7586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Точки роста новых производств</a:t>
          </a:r>
          <a:endParaRPr lang="ru-RU" sz="1400" kern="1200" dirty="0"/>
        </a:p>
      </dsp:txBody>
      <dsp:txXfrm>
        <a:off x="705432" y="3394256"/>
        <a:ext cx="2528390" cy="714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38E2A-4969-42F9-A5E7-586FEB41858D}">
      <dsp:nvSpPr>
        <dsp:cNvPr id="0" name=""/>
        <dsp:cNvSpPr/>
      </dsp:nvSpPr>
      <dsp:spPr>
        <a:xfrm>
          <a:off x="0" y="34131"/>
          <a:ext cx="3428999" cy="2057400"/>
        </a:xfrm>
        <a:prstGeom prst="flowChartAlternateProcess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rebuchet MS" panose="020B0603020202020204" pitchFamily="34" charset="0"/>
            </a:rPr>
            <a:t>7</a:t>
          </a:r>
          <a:r>
            <a:rPr lang="en-US" sz="4000" b="1" kern="1200" dirty="0" smtClean="0">
              <a:latin typeface="Trebuchet MS" panose="020B0603020202020204" pitchFamily="34" charset="0"/>
            </a:rPr>
            <a:t/>
          </a:r>
          <a:br>
            <a:rPr lang="en-US" sz="4000" b="1" kern="1200" dirty="0" smtClean="0">
              <a:latin typeface="Trebuchet MS" panose="020B0603020202020204" pitchFamily="34" charset="0"/>
            </a:rPr>
          </a:br>
          <a:r>
            <a:rPr lang="ru-RU" sz="4000" b="1" kern="1200" dirty="0" smtClean="0">
              <a:latin typeface="Trebuchet MS" panose="020B0603020202020204" pitchFamily="34" charset="0"/>
            </a:rPr>
            <a:t>ВУЗов</a:t>
          </a:r>
          <a:endParaRPr lang="ru-RU" sz="3400" kern="1200" dirty="0">
            <a:latin typeface="Trebuchet MS" panose="020B0603020202020204" pitchFamily="34" charset="0"/>
          </a:endParaRPr>
        </a:p>
      </dsp:txBody>
      <dsp:txXfrm>
        <a:off x="100432" y="134563"/>
        <a:ext cx="3228135" cy="1856536"/>
      </dsp:txXfrm>
    </dsp:sp>
    <dsp:sp modelId="{7BCD0100-A372-4314-9643-8909CABB5B26}">
      <dsp:nvSpPr>
        <dsp:cNvPr id="0" name=""/>
        <dsp:cNvSpPr/>
      </dsp:nvSpPr>
      <dsp:spPr>
        <a:xfrm>
          <a:off x="3713126" y="0"/>
          <a:ext cx="3428999" cy="2057400"/>
        </a:xfrm>
        <a:prstGeom prst="flowChartAlternateProces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rebuchet MS" panose="020B0603020202020204" pitchFamily="34" charset="0"/>
            </a:rPr>
            <a:t>500+</a:t>
          </a:r>
          <a:r>
            <a:rPr lang="en-US" sz="5400" b="1" kern="1200" dirty="0" smtClean="0">
              <a:latin typeface="Trebuchet MS" panose="020B0603020202020204" pitchFamily="34" charset="0"/>
            </a:rPr>
            <a:t> </a:t>
          </a:r>
          <a:r>
            <a:rPr lang="ru-RU" sz="2400" b="1" kern="1200" dirty="0" smtClean="0">
              <a:latin typeface="Trebuchet MS" panose="020B0603020202020204" pitchFamily="34" charset="0"/>
            </a:rPr>
            <a:t>бизнес-идей</a:t>
          </a:r>
          <a:endParaRPr lang="ru-RU" sz="1200" kern="1200" dirty="0">
            <a:latin typeface="Trebuchet MS" panose="020B0603020202020204" pitchFamily="34" charset="0"/>
          </a:endParaRPr>
        </a:p>
      </dsp:txBody>
      <dsp:txXfrm>
        <a:off x="3813558" y="100432"/>
        <a:ext cx="3228135" cy="1856536"/>
      </dsp:txXfrm>
    </dsp:sp>
    <dsp:sp modelId="{F6537281-FDD1-4509-9D80-AFFD305D9F4E}">
      <dsp:nvSpPr>
        <dsp:cNvPr id="0" name=""/>
        <dsp:cNvSpPr/>
      </dsp:nvSpPr>
      <dsp:spPr>
        <a:xfrm>
          <a:off x="7426288" y="34131"/>
          <a:ext cx="3428999" cy="2057400"/>
        </a:xfrm>
        <a:prstGeom prst="flowChartAlternateProces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rebuchet MS" panose="020B0603020202020204" pitchFamily="34" charset="0"/>
            </a:rPr>
            <a:t>72</a:t>
          </a:r>
          <a:r>
            <a:rPr lang="en-US" sz="3400" kern="1200" dirty="0" smtClean="0">
              <a:latin typeface="Trebuchet MS" panose="020B0603020202020204" pitchFamily="34" charset="0"/>
            </a:rPr>
            <a:t/>
          </a:r>
          <a:br>
            <a:rPr lang="en-US" sz="3400" kern="1200" dirty="0" smtClean="0">
              <a:latin typeface="Trebuchet MS" panose="020B0603020202020204" pitchFamily="34" charset="0"/>
            </a:rPr>
          </a:br>
          <a:r>
            <a:rPr lang="ru-RU" sz="2400" b="1" kern="1200" dirty="0" smtClean="0">
              <a:latin typeface="Trebuchet MS" panose="020B0603020202020204" pitchFamily="34" charset="0"/>
            </a:rPr>
            <a:t>команды</a:t>
          </a:r>
          <a:endParaRPr lang="ru-RU" sz="2400" b="1" kern="1200" dirty="0">
            <a:latin typeface="Trebuchet MS" panose="020B0603020202020204" pitchFamily="34" charset="0"/>
          </a:endParaRPr>
        </a:p>
      </dsp:txBody>
      <dsp:txXfrm>
        <a:off x="7526720" y="134563"/>
        <a:ext cx="3228135" cy="1856536"/>
      </dsp:txXfrm>
    </dsp:sp>
    <dsp:sp modelId="{2F068CD4-75CF-466D-A2DF-B04F1C556A9C}">
      <dsp:nvSpPr>
        <dsp:cNvPr id="0" name=""/>
        <dsp:cNvSpPr/>
      </dsp:nvSpPr>
      <dsp:spPr>
        <a:xfrm>
          <a:off x="5518735" y="2444368"/>
          <a:ext cx="4197095" cy="2057400"/>
        </a:xfrm>
        <a:prstGeom prst="flowChartAlternateProces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rebuchet MS" panose="020B0603020202020204" pitchFamily="34" charset="0"/>
            </a:rPr>
            <a:t>34</a:t>
          </a:r>
          <a:r>
            <a:rPr lang="en-US" sz="3400" kern="1200" dirty="0" smtClean="0">
              <a:latin typeface="Trebuchet MS" panose="020B0603020202020204" pitchFamily="34" charset="0"/>
            </a:rPr>
            <a:t/>
          </a:r>
          <a:br>
            <a:rPr lang="en-US" sz="3400" kern="1200" dirty="0" smtClean="0">
              <a:latin typeface="Trebuchet MS" panose="020B0603020202020204" pitchFamily="34" charset="0"/>
            </a:rPr>
          </a:br>
          <a:r>
            <a:rPr lang="ru-RU" sz="3400" kern="1200" dirty="0" smtClean="0">
              <a:latin typeface="Trebuchet MS" panose="020B0603020202020204" pitchFamily="34" charset="0"/>
            </a:rPr>
            <a:t>финалиста</a:t>
          </a:r>
          <a:endParaRPr lang="ru-RU" sz="3400" kern="1200" dirty="0">
            <a:latin typeface="Trebuchet MS" panose="020B0603020202020204" pitchFamily="34" charset="0"/>
          </a:endParaRPr>
        </a:p>
      </dsp:txBody>
      <dsp:txXfrm>
        <a:off x="5619167" y="2544800"/>
        <a:ext cx="3996231" cy="1856536"/>
      </dsp:txXfrm>
    </dsp:sp>
    <dsp:sp modelId="{D5F4EBD0-0E2B-46DC-BCD3-2E0CC83BD176}">
      <dsp:nvSpPr>
        <dsp:cNvPr id="0" name=""/>
        <dsp:cNvSpPr/>
      </dsp:nvSpPr>
      <dsp:spPr>
        <a:xfrm>
          <a:off x="966155" y="2405051"/>
          <a:ext cx="4238244" cy="2057400"/>
        </a:xfrm>
        <a:prstGeom prst="flowChartAlternate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rebuchet MS" panose="020B0603020202020204" pitchFamily="34" charset="0"/>
            </a:rPr>
            <a:t>1400+  </a:t>
          </a:r>
          <a:r>
            <a:rPr lang="en-US" sz="5400" b="1" kern="1200" smtClean="0">
              <a:latin typeface="Trebuchet MS" panose="020B0603020202020204" pitchFamily="34" charset="0"/>
            </a:rPr>
            <a:t/>
          </a:r>
          <a:br>
            <a:rPr lang="en-US" sz="5400" b="1" kern="1200" smtClean="0">
              <a:latin typeface="Trebuchet MS" panose="020B0603020202020204" pitchFamily="34" charset="0"/>
            </a:rPr>
          </a:br>
          <a:r>
            <a:rPr lang="ru-RU" sz="3200" kern="1200" smtClean="0">
              <a:latin typeface="Trebuchet MS" panose="020B0603020202020204" pitchFamily="34" charset="0"/>
            </a:rPr>
            <a:t>часов консультаций </a:t>
          </a:r>
          <a:endParaRPr lang="ru-RU" sz="2400" kern="1200" dirty="0">
            <a:latin typeface="Trebuchet MS" panose="020B0603020202020204" pitchFamily="34" charset="0"/>
          </a:endParaRPr>
        </a:p>
      </dsp:txBody>
      <dsp:txXfrm>
        <a:off x="1066587" y="2505483"/>
        <a:ext cx="4037380" cy="1856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D9CD-C3DE-483E-BAD9-B49A68C2814C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7BE6-488A-4F81-A0AA-8B18A0756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2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71724-CC92-4ACF-B448-BFC75225D0C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65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</a:t>
            </a:r>
            <a:r>
              <a:rPr lang="ru-RU" sz="1200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направлениях компенсации затрат есть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возмещение затрат предприятия на проведение НИР организациями государственных академий наук, ГНЦ,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вузов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Справочно: по инновационной инфраструктуре компенсируется закупка оборудования, программных средств,</a:t>
            </a:r>
            <a:r>
              <a:rPr lang="ru-RU" sz="1200" b="0" i="1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присоединение к инженерной инфраструктуре</a:t>
            </a:r>
            <a:r>
              <a:rPr lang="ru-RU" sz="1200" b="0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По развитию</a:t>
            </a:r>
            <a:r>
              <a:rPr lang="ru-RU" sz="1200" b="0" i="1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новых производств </a:t>
            </a:r>
            <a:r>
              <a:rPr lang="ru-RU" sz="1200" b="0" i="1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компенсируется </a:t>
            </a:r>
            <a:r>
              <a:rPr lang="ru-RU" sz="1200" b="0" i="1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покупка РИД, затраты на патентование (в </a:t>
            </a:r>
            <a:r>
              <a:rPr lang="ru-RU" sz="1200" b="0" i="1" baseline="0" dirty="0" err="1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т.ч</a:t>
            </a:r>
            <a:r>
              <a:rPr lang="ru-RU" sz="1200" b="0" i="1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 По </a:t>
            </a:r>
            <a:r>
              <a:rPr lang="en-US" sz="1200" b="0" i="1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Patent cooperation treaty (PCT))</a:t>
            </a:r>
            <a:r>
              <a:rPr lang="ru-RU" sz="1200" b="0" i="1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сертификация продукции, сертификация производств для экспорта, подключение к инженерным сетям, </a:t>
            </a:r>
            <a:r>
              <a:rPr lang="ru-RU" sz="1200" b="1" i="1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исследования и разработки, заказанные компанией в вузах и научных организациях.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40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4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Задачи</a:t>
            </a:r>
            <a:endParaRPr lang="en-US" sz="1200" dirty="0" smtClean="0"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ru-RU" sz="1200" dirty="0" smtClean="0">
                <a:cs typeface="Times New Roman" pitchFamily="18" charset="0"/>
              </a:rPr>
              <a:t>Простой доступ к мерам поддержки инноваций в Москве</a:t>
            </a:r>
            <a:endParaRPr lang="en-US" sz="1200" dirty="0" smtClean="0"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ru-RU" sz="1200" dirty="0" smtClean="0">
                <a:cs typeface="Times New Roman" pitchFamily="18" charset="0"/>
              </a:rPr>
              <a:t>Фокус на лучшие проекты, обладающие потенциалом значительного роста</a:t>
            </a:r>
          </a:p>
          <a:p>
            <a:pPr>
              <a:spcBef>
                <a:spcPts val="1000"/>
              </a:spcBef>
            </a:pPr>
            <a:endParaRPr lang="ru-RU" sz="1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B0F0"/>
                </a:solidFill>
                <a:cs typeface="Times New Roman" pitchFamily="18" charset="0"/>
              </a:rPr>
              <a:t>Решение</a:t>
            </a:r>
            <a:endParaRPr lang="en-US" sz="1200" dirty="0" smtClean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1200" dirty="0" smtClean="0">
                <a:cs typeface="Times New Roman" pitchFamily="18" charset="0"/>
              </a:rPr>
              <a:t>Единый пропуск в систему мер поддержки - </a:t>
            </a:r>
            <a:r>
              <a:rPr lang="ru-RU" sz="1200" dirty="0" err="1" smtClean="0">
                <a:cs typeface="Times New Roman" pitchFamily="18" charset="0"/>
              </a:rPr>
              <a:t>МИПаспорт</a:t>
            </a:r>
            <a:endParaRPr lang="ru-RU" sz="1200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29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662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4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Добавьте</a:t>
            </a:r>
            <a:r>
              <a:rPr lang="ru-RU" baseline="0" dirty="0" smtClean="0"/>
              <a:t>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67BE6-488A-4F81-A0AA-8B18A0756F7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55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Gals" charset="0"/>
                <a:ea typeface="ＭＳ Ｐゴシック" charset="0"/>
                <a:cs typeface="ＭＳ Ｐゴシック" charset="0"/>
              </a:rPr>
              <a:t>31 бизнес-проект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Gals" charset="0"/>
                <a:ea typeface="ＭＳ Ｐゴシック" charset="0"/>
                <a:cs typeface="ＭＳ Ｐゴシック" charset="0"/>
              </a:rPr>
              <a:t>Центров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Gals" charset="0"/>
                <a:ea typeface="ＭＳ Ｐゴシック" charset="0"/>
                <a:cs typeface="ＭＳ Ｐゴシック" charset="0"/>
              </a:rPr>
              <a:t> стал лауреатом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Gals" charset="0"/>
                <a:ea typeface="ＭＳ Ｐゴシック" charset="0"/>
                <a:cs typeface="ＭＳ Ｐゴシック" charset="0"/>
              </a:rPr>
              <a:t> ряда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Gals" charset="0"/>
                <a:ea typeface="ＭＳ Ｐゴシック" charset="0"/>
                <a:cs typeface="ＭＳ Ｐゴシック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Gals" charset="0"/>
                <a:ea typeface="ＭＳ Ｐゴシック" charset="0"/>
                <a:cs typeface="ＭＳ Ｐゴシック" charset="0"/>
              </a:rPr>
              <a:t>конкурса УМНИК.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Gals" charset="0"/>
                <a:ea typeface="ＭＳ Ｐゴシック" charset="0"/>
                <a:cs typeface="ＭＳ Ｐゴシック" charset="0"/>
              </a:rPr>
              <a:t>3 проекта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Gals" charset="0"/>
                <a:ea typeface="ＭＳ Ｐゴシック" charset="0"/>
                <a:cs typeface="ＭＳ Ｐゴシック" charset="0"/>
              </a:rPr>
              <a:t>сделали первые продажи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82D6-D53C-400F-BC05-536646D91003}" type="slidenum">
              <a:rPr lang="en-US" smtClean="0"/>
              <a:pPr/>
              <a:t>23</a:t>
            </a:fld>
            <a:endParaRPr lang="en-US">
              <a:latin typeface="G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0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40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44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Добавьте</a:t>
            </a:r>
            <a:r>
              <a:rPr lang="ru-RU" baseline="0" dirty="0" smtClean="0"/>
              <a:t>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67BE6-488A-4F81-A0AA-8B18A0756F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5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61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1800" dirty="0" smtClean="0">
                <a:solidFill>
                  <a:srgbClr val="00B0F0"/>
                </a:solidFill>
                <a:cs typeface="Times New Roman" pitchFamily="18" charset="0"/>
              </a:rPr>
              <a:t>Задача</a:t>
            </a:r>
            <a:endParaRPr lang="ru-RU" sz="1200" dirty="0" smtClean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1200" dirty="0" smtClean="0">
                <a:cs typeface="Times New Roman" pitchFamily="18" charset="0"/>
              </a:rPr>
              <a:t>Вовлечение молодежи в научно-техническую, инженерную деятельность</a:t>
            </a:r>
            <a:endParaRPr lang="ru-RU" sz="1400" dirty="0" smtClean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1800" dirty="0" smtClean="0">
                <a:solidFill>
                  <a:srgbClr val="FF0066"/>
                </a:solidFill>
                <a:cs typeface="Times New Roman" pitchFamily="18" charset="0"/>
              </a:rPr>
              <a:t>Решение</a:t>
            </a:r>
            <a:endParaRPr lang="ru-RU" sz="1200" dirty="0" smtClean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1200" dirty="0" smtClean="0">
                <a:cs typeface="Times New Roman" pitchFamily="18" charset="0"/>
              </a:rPr>
              <a:t>Развитие сети Центров Молодежного Инновационного Творчества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91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91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b="1" dirty="0" smtClean="0"/>
              <a:t>РЭУ </a:t>
            </a:r>
            <a:r>
              <a:rPr lang="ru-RU" sz="1200" b="1" dirty="0" err="1" smtClean="0"/>
              <a:t>им.Г.В.Плеханова</a:t>
            </a:r>
            <a:r>
              <a:rPr lang="ru-RU" sz="1200" b="1" dirty="0" smtClean="0"/>
              <a:t>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b="1" dirty="0" smtClean="0"/>
              <a:t>МАМИ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b="1" dirty="0" smtClean="0"/>
              <a:t>НИУ ВШЭ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b="1" dirty="0" smtClean="0"/>
              <a:t>НИТУ </a:t>
            </a:r>
            <a:r>
              <a:rPr lang="ru-RU" sz="1200" b="1" dirty="0" err="1" smtClean="0"/>
              <a:t>МИСиС</a:t>
            </a:r>
            <a:endParaRPr lang="ru-RU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b="1" dirty="0" smtClean="0"/>
              <a:t>МГУ </a:t>
            </a:r>
            <a:r>
              <a:rPr lang="ru-RU" sz="1200" b="1" dirty="0" err="1" smtClean="0"/>
              <a:t>им.М.В.Ломоносова</a:t>
            </a:r>
            <a:endParaRPr lang="ru-RU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b="1" dirty="0" smtClean="0"/>
              <a:t>МГТУ </a:t>
            </a:r>
            <a:r>
              <a:rPr lang="ru-RU" sz="1200" b="1" dirty="0" err="1" smtClean="0"/>
              <a:t>им.Н.Э.Баумана</a:t>
            </a:r>
            <a:endParaRPr lang="ru-RU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b="1" dirty="0" smtClean="0"/>
              <a:t>МФТИ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29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8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Задача</a:t>
            </a:r>
            <a:endParaRPr lang="en-US" sz="1200" dirty="0" smtClean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1200" dirty="0" smtClean="0">
                <a:cs typeface="Times New Roman" pitchFamily="18" charset="0"/>
              </a:rPr>
              <a:t>Создание нейтральной, стимулирующей общение и креативность, среды для молодых компаний, инвесторов, менторов</a:t>
            </a:r>
            <a:endParaRPr lang="en-US" sz="1200" dirty="0" smtClean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ru-RU" sz="1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1800" dirty="0" smtClean="0">
                <a:solidFill>
                  <a:srgbClr val="00B0F0"/>
                </a:solidFill>
                <a:cs typeface="Times New Roman" pitchFamily="18" charset="0"/>
              </a:rPr>
              <a:t>Решение</a:t>
            </a:r>
            <a:endParaRPr lang="ru-RU" sz="1400" dirty="0" smtClean="0"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ru-RU" sz="1200" dirty="0" smtClean="0">
                <a:cs typeface="Times New Roman" pitchFamily="18" charset="0"/>
              </a:rPr>
              <a:t>Сеть городских инновационных </a:t>
            </a:r>
            <a:r>
              <a:rPr lang="ru-RU" sz="1200" dirty="0" err="1" smtClean="0">
                <a:cs typeface="Times New Roman" pitchFamily="18" charset="0"/>
              </a:rPr>
              <a:t>хабов</a:t>
            </a:r>
            <a:r>
              <a:rPr lang="ru-RU" sz="1200" dirty="0" smtClean="0">
                <a:cs typeface="Times New Roman" pitchFamily="18" charset="0"/>
              </a:rPr>
              <a:t> – новый формат для взаимодействия участников инновационной экосистемы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77E2-49A9-48B4-8CD3-3BF89DB6131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307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71724-CC92-4ACF-B448-BFC75225D0C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8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6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6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4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8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3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5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8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DFA6-0DCB-4A6C-AA63-8473F36960AE}" type="datetimeFigureOut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8E9F-A077-42B0-A6A5-401F2A6BE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9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40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jpeg"/><Relationship Id="rId5" Type="http://schemas.microsoft.com/office/2007/relationships/hdphoto" Target="../media/hdphoto2.wdp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0.jpeg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7.jpeg"/><Relationship Id="rId4" Type="http://schemas.openxmlformats.org/officeDocument/2006/relationships/diagramData" Target="../diagrams/data2.xml"/><Relationship Id="rId9" Type="http://schemas.openxmlformats.org/officeDocument/2006/relationships/image" Target="../media/image46.jpe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1.jp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5.png"/><Relationship Id="rId18" Type="http://schemas.openxmlformats.org/officeDocument/2006/relationships/image" Target="../media/image8.png"/><Relationship Id="rId3" Type="http://schemas.openxmlformats.org/officeDocument/2006/relationships/image" Target="../media/image21.png"/><Relationship Id="rId21" Type="http://schemas.openxmlformats.org/officeDocument/2006/relationships/image" Target="../media/image3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3.jpg"/><Relationship Id="rId5" Type="http://schemas.openxmlformats.org/officeDocument/2006/relationships/diagramData" Target="../diagrams/data1.xml"/><Relationship Id="rId15" Type="http://schemas.openxmlformats.org/officeDocument/2006/relationships/image" Target="../media/image27.png"/><Relationship Id="rId23" Type="http://schemas.microsoft.com/office/2007/relationships/hdphoto" Target="../media/hdphoto1.wdp"/><Relationship Id="rId10" Type="http://schemas.openxmlformats.org/officeDocument/2006/relationships/image" Target="../media/image1.jpg"/><Relationship Id="rId19" Type="http://schemas.openxmlformats.org/officeDocument/2006/relationships/image" Target="../media/image30.jpeg"/><Relationship Id="rId4" Type="http://schemas.openxmlformats.org/officeDocument/2006/relationships/image" Target="../media/image22.png"/><Relationship Id="rId9" Type="http://schemas.microsoft.com/office/2007/relationships/diagramDrawing" Target="../diagrams/drawing1.xml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"/>
            <a:ext cx="12192000" cy="2231579"/>
          </a:xfrm>
          <a:prstGeom prst="rect">
            <a:avLst/>
          </a:prstGeom>
        </p:spPr>
      </p:pic>
      <p:pic>
        <p:nvPicPr>
          <p:cNvPr id="7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50"/>
            <a:ext cx="12192000" cy="2571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470" y="2526031"/>
            <a:ext cx="573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Поддержка науки и инноваций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3868" y="3218726"/>
            <a:ext cx="912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Алексей Комиссаров</a:t>
            </a:r>
          </a:p>
          <a:p>
            <a:r>
              <a:rPr lang="ru-RU" sz="1600" dirty="0" smtClean="0"/>
              <a:t>Министр </a:t>
            </a:r>
            <a:r>
              <a:rPr lang="ru-RU" sz="1600" dirty="0"/>
              <a:t>Правительства </a:t>
            </a:r>
            <a:r>
              <a:rPr lang="ru-RU" sz="1600" dirty="0" smtClean="0"/>
              <a:t>Москвы, руководитель </a:t>
            </a:r>
            <a:r>
              <a:rPr lang="ru-RU" sz="1600" dirty="0"/>
              <a:t>Департамента науки, </a:t>
            </a:r>
          </a:p>
          <a:p>
            <a:r>
              <a:rPr lang="ru-RU" sz="1600" dirty="0"/>
              <a:t>промышленной </a:t>
            </a:r>
            <a:r>
              <a:rPr lang="ru-RU" sz="1600" dirty="0" smtClean="0"/>
              <a:t>политики и </a:t>
            </a:r>
            <a:r>
              <a:rPr lang="ru-RU" sz="1600" dirty="0"/>
              <a:t>предпринимательства города Москвы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581" y="3477673"/>
            <a:ext cx="558455" cy="69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3332741"/>
            <a:ext cx="2486157" cy="95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69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00" y="524362"/>
            <a:ext cx="765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cs typeface="Times New Roman" panose="02020603050405020304" pitchFamily="18" charset="0"/>
              </a:rPr>
              <a:t>Дальнейшее развитие. Сеть Хабов</a:t>
            </a:r>
            <a:endParaRPr lang="en-US" sz="3000" dirty="0" smtClean="0"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2892" y="4065039"/>
            <a:ext cx="4917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Tahoma" panose="020B0604030504040204" pitchFamily="34" charset="0"/>
                <a:cs typeface="Times New Roman" pitchFamily="18" charset="0"/>
              </a:rPr>
              <a:t>Хаб</a:t>
            </a: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 – коворкинг, место взаимодействия предпринимателей, инвесторов, сервис-провайдеров и государственных институтов, проведения специализированных мероприятий, точка входа в Москву для иногородних и международных компаний.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1481" y="1373969"/>
            <a:ext cx="5967844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Площадка АПИ Москва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Красный Октябрь</a:t>
            </a:r>
          </a:p>
          <a:p>
            <a:r>
              <a:rPr lang="ru-RU" sz="2000" dirty="0" smtClean="0">
                <a:cs typeface="Times New Roman" pitchFamily="18" charset="0"/>
              </a:rPr>
              <a:t>2014 год – АПИ Москва на Красном Октябре в новом формате сети Хабов</a:t>
            </a:r>
          </a:p>
          <a:p>
            <a:r>
              <a:rPr lang="ru-RU" sz="2000" dirty="0" smtClean="0">
                <a:cs typeface="Times New Roman" pitchFamily="18" charset="0"/>
              </a:rPr>
              <a:t>Срок размещения: от 3 месяцев до 1 года и более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Площадка АПИ Москва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МШУ Сколково</a:t>
            </a:r>
          </a:p>
          <a:p>
            <a:r>
              <a:rPr lang="ru-RU" sz="2000" dirty="0" smtClean="0">
                <a:cs typeface="Times New Roman" pitchFamily="18" charset="0"/>
              </a:rPr>
              <a:t>В июле  2014 - запуск новой площадки</a:t>
            </a:r>
          </a:p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rgbClr val="00B0F0"/>
                </a:solidFill>
                <a:cs typeface="Times New Roman" pitchFamily="18" charset="0"/>
              </a:rPr>
              <a:t>Перспективы</a:t>
            </a:r>
            <a:r>
              <a:rPr lang="en-US" sz="20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cs typeface="Times New Roman" pitchFamily="18" charset="0"/>
              </a:rPr>
              <a:t>развития</a:t>
            </a:r>
          </a:p>
          <a:p>
            <a:r>
              <a:rPr lang="ru-RU" sz="2000" dirty="0" smtClean="0">
                <a:cs typeface="Times New Roman" pitchFamily="18" charset="0"/>
              </a:rPr>
              <a:t>Открытие 1-2 новых хабов</a:t>
            </a:r>
          </a:p>
          <a:p>
            <a:r>
              <a:rPr lang="ru-RU" sz="2000" dirty="0" smtClean="0">
                <a:cs typeface="Times New Roman" pitchFamily="18" charset="0"/>
              </a:rPr>
              <a:t>Открытие 3-4 мини-</a:t>
            </a:r>
            <a:r>
              <a:rPr lang="ru-RU" sz="2000" dirty="0" err="1" smtClean="0">
                <a:cs typeface="Times New Roman" pitchFamily="18" charset="0"/>
              </a:rPr>
              <a:t>хабов</a:t>
            </a:r>
            <a:r>
              <a:rPr lang="ru-RU" sz="2000" dirty="0" smtClean="0">
                <a:cs typeface="Times New Roman" pitchFamily="18" charset="0"/>
              </a:rPr>
              <a:t> при ведущих ВУЗах </a:t>
            </a:r>
          </a:p>
          <a:p>
            <a:endParaRPr lang="ru-RU" sz="1600" dirty="0" smtClean="0">
              <a:cs typeface="Times New Roman" pitchFamily="18" charset="0"/>
            </a:endParaRPr>
          </a:p>
        </p:txBody>
      </p:sp>
      <p:pic>
        <p:nvPicPr>
          <p:cNvPr id="8194" name="Picture 2" descr="http://apimoscow.ru/files/31x8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521" y="1166573"/>
            <a:ext cx="4155770" cy="2797153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330" y="38483"/>
            <a:ext cx="460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en-US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API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21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10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3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885D-C87B-4764-928B-18606DE804C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9624" y="0"/>
            <a:ext cx="11363512" cy="404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ПОДДЕРЖКА ИННОВАЦИЙ - 4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88210" y="853261"/>
            <a:ext cx="494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Бизнес-инкубаторы, </a:t>
            </a:r>
          </a:p>
          <a:p>
            <a:r>
              <a:rPr lang="ru-RU" sz="2400" dirty="0" smtClean="0"/>
              <a:t>бизнес-акселераторы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979892" y="1099483"/>
            <a:ext cx="117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16" descr="IMG_6533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916" y="804971"/>
            <a:ext cx="1728192" cy="203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27" l="0" r="100000">
                        <a14:foregroundMark x1="87728" y1="29913" x2="87728" y2="29913"/>
                        <a14:foregroundMark x1="2013" y1="40320" x2="2013" y2="4032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" y="3202224"/>
            <a:ext cx="3360373" cy="332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520189" y="3336939"/>
            <a:ext cx="3287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ГБУ «МАЛЫЙ БИЗНЕС МОСКВЫ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»</a:t>
            </a:r>
          </a:p>
          <a:p>
            <a:pPr algn="r"/>
            <a:endParaRPr lang="ru-RU" sz="2000" dirty="0" smtClean="0">
              <a:cs typeface="Arial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10</a:t>
            </a:r>
            <a:r>
              <a:rPr lang="ru-RU" sz="2000" b="1" dirty="0" smtClean="0">
                <a:solidFill>
                  <a:srgbClr val="FF3399"/>
                </a:solidFill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филиалов</a:t>
            </a:r>
          </a:p>
          <a:p>
            <a:pPr algn="r"/>
            <a:r>
              <a:rPr lang="ru-RU" sz="2000" dirty="0" smtClean="0">
                <a:cs typeface="Arial" pitchFamily="34" charset="0"/>
              </a:rPr>
              <a:t>в округах</a:t>
            </a:r>
          </a:p>
          <a:p>
            <a:pPr algn="r"/>
            <a:endParaRPr lang="ru-RU" sz="2000" dirty="0">
              <a:cs typeface="Arial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+1</a:t>
            </a:r>
            <a:r>
              <a:rPr lang="ru-RU" sz="2000" b="1" dirty="0" smtClean="0">
                <a:solidFill>
                  <a:srgbClr val="FF3399"/>
                </a:solidFill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филиал</a:t>
            </a:r>
          </a:p>
          <a:p>
            <a:pPr algn="r"/>
            <a:r>
              <a:rPr lang="ru-RU" sz="2000" dirty="0" smtClean="0">
                <a:cs typeface="Arial" pitchFamily="34" charset="0"/>
              </a:rPr>
              <a:t>на присоединенной территории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2033551"/>
            <a:ext cx="553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cs typeface="Arial" pitchFamily="34" charset="0"/>
              </a:rPr>
              <a:t>КОВОРКИНГ ЗОНЫ В ОКРУГАХ</a:t>
            </a:r>
            <a:endParaRPr lang="ru-RU" sz="2400" b="1" u="sng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06A4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18" y="4981616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7" y="6253493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17" y="4221089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00" y="3995975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37" y="3887540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78" y="4642931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40" y="5389123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4" y="5468869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5011011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15" y="4236576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8" y="3430072"/>
            <a:ext cx="320801" cy="2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4693" y="2390903"/>
            <a:ext cx="595266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1" defTabSz="684213">
              <a:spcBef>
                <a:spcPts val="300"/>
              </a:spcBef>
              <a:buSzPct val="65000"/>
            </a:pPr>
            <a:r>
              <a:rPr lang="ru-RU" sz="1600" dirty="0">
                <a:cs typeface="Arial" pitchFamily="34" charset="0"/>
              </a:rPr>
              <a:t>(центры краткосрочной аренды помещений для </a:t>
            </a:r>
            <a:endParaRPr lang="ru-RU" sz="1600" dirty="0" smtClean="0">
              <a:cs typeface="Arial" pitchFamily="34" charset="0"/>
            </a:endParaRPr>
          </a:p>
          <a:p>
            <a:pPr marL="76200" lvl="1" defTabSz="684213">
              <a:spcBef>
                <a:spcPts val="300"/>
              </a:spcBef>
              <a:buSzPct val="65000"/>
            </a:pPr>
            <a:r>
              <a:rPr lang="ru-RU" sz="1600" dirty="0" smtClean="0">
                <a:cs typeface="Arial" pitchFamily="34" charset="0"/>
              </a:rPr>
              <a:t>групповой и/или </a:t>
            </a:r>
            <a:r>
              <a:rPr lang="ru-RU" sz="1600" dirty="0">
                <a:cs typeface="Arial" pitchFamily="34" charset="0"/>
              </a:rPr>
              <a:t>индивидуальной работы)</a:t>
            </a:r>
            <a:endParaRPr lang="en-US" sz="1600" dirty="0"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30269" y="2600104"/>
            <a:ext cx="102596" cy="427845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3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39330" y="38483"/>
            <a:ext cx="1648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Инфраструктура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0" y="294061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Технопарки и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технополисы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6075181" y="3503115"/>
            <a:ext cx="5926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Налоговые льготы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административного бремени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Предоставление резидентам комплекса услуг</a:t>
            </a:r>
          </a:p>
          <a:p>
            <a:r>
              <a:rPr lang="ru-RU" sz="1600" dirty="0" smtClean="0"/>
              <a:t>      (управленческих, консультационных, финансовых)</a:t>
            </a:r>
            <a:endParaRPr lang="ru-RU" sz="1600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73" y="5011011"/>
            <a:ext cx="1748457" cy="11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Рисунок 49" descr="C:\Users\Koridor\Desktop\Николай\понедельник\color-logo-en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31" y="4862275"/>
            <a:ext cx="1994370" cy="84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2" descr="C:\Users\Умка 5\Desktop\ЛОГОТИП оао технопарк слава\log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2" t="34459" r="26370" b="41800"/>
          <a:stretch/>
        </p:blipFill>
        <p:spPr bwMode="auto">
          <a:xfrm>
            <a:off x="10056101" y="5389123"/>
            <a:ext cx="1564427" cy="8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369455" y="668081"/>
            <a:ext cx="502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>
                <a:cs typeface="Times New Roman" panose="02020603050405020304" pitchFamily="18" charset="0"/>
              </a:rPr>
              <a:t>11</a:t>
            </a:r>
            <a:endParaRPr lang="ru-R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56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12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9329" y="532286"/>
            <a:ext cx="85215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cs typeface="Times New Roman" panose="02020603050405020304" pitchFamily="18" charset="0"/>
              </a:rPr>
              <a:t>Финансовая поддержка инновационных компаний (новые меры)</a:t>
            </a:r>
            <a:endParaRPr lang="en-US" sz="3000" b="1" dirty="0" smtClean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330" y="38483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Субсидии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013" y="1548367"/>
            <a:ext cx="9590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Субсидия на развитие инновационной инфраструктуры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13" y="3203166"/>
            <a:ext cx="6935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Субсидия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новых производств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175" y="5316805"/>
            <a:ext cx="11534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Приоритет: поддержка проектов организаций, созданных при научных организациях и ВУЗах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429" y="3902353"/>
            <a:ext cx="11686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Возмещение организациям Москвы </a:t>
            </a:r>
            <a:r>
              <a:rPr lang="ru-RU" sz="2000" b="1" dirty="0" smtClean="0"/>
              <a:t>не </a:t>
            </a:r>
            <a:r>
              <a:rPr lang="ru-RU" sz="2000" b="1" dirty="0"/>
              <a:t>более 50% </a:t>
            </a:r>
            <a:r>
              <a:rPr lang="ru-RU" sz="2000" dirty="0"/>
              <a:t>фактически понесенных и документально подтвержденных затрат в 2013-2014 </a:t>
            </a:r>
            <a:r>
              <a:rPr lang="ru-RU" sz="2000" dirty="0" smtClean="0"/>
              <a:t>гг., </a:t>
            </a:r>
            <a:r>
              <a:rPr lang="ru-RU" sz="2000" dirty="0"/>
              <a:t>но </a:t>
            </a:r>
            <a:r>
              <a:rPr lang="ru-RU" sz="2000" b="1" dirty="0"/>
              <a:t>не более 20 млн. рублей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распределяемых средств -  329 млн. руб. в 2014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869" y="2076758"/>
            <a:ext cx="108680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Возмещение организациям Москвы </a:t>
            </a:r>
            <a:r>
              <a:rPr lang="ru-RU" sz="2000" b="1" dirty="0" smtClean="0"/>
              <a:t>не </a:t>
            </a:r>
            <a:r>
              <a:rPr lang="ru-RU" sz="2000" b="1" dirty="0"/>
              <a:t>более 50% </a:t>
            </a:r>
            <a:r>
              <a:rPr lang="ru-RU" sz="2000" dirty="0"/>
              <a:t>фактически понесенных и документально подтвержденных </a:t>
            </a:r>
            <a:r>
              <a:rPr lang="ru-RU" sz="2000" dirty="0" smtClean="0"/>
              <a:t>затрат в 2013-2014 гг., </a:t>
            </a:r>
            <a:r>
              <a:rPr lang="ru-RU" sz="2000" dirty="0"/>
              <a:t>но </a:t>
            </a:r>
            <a:r>
              <a:rPr lang="ru-RU" sz="2000" b="1" dirty="0"/>
              <a:t>не более 100 млн. рублей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распределяемых средств -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 в 2014 году</a:t>
            </a:r>
          </a:p>
          <a:p>
            <a:pPr algn="just"/>
            <a:endParaRPr lang="ru-RU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7582694" y="4643902"/>
            <a:ext cx="1392382" cy="613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99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9708" y="38483"/>
            <a:ext cx="1690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Координация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16898" y="3726181"/>
            <a:ext cx="2301131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Формируемые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биотех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медицинский кластеры</a:t>
            </a:r>
            <a:endParaRPr lang="ru-RU" altLang="ru-RU" sz="1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34300011"/>
              </p:ext>
            </p:extLst>
          </p:nvPr>
        </p:nvGraphicFramePr>
        <p:xfrm>
          <a:off x="8532618" y="1149155"/>
          <a:ext cx="3414546" cy="475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30" y="1611597"/>
            <a:ext cx="3891557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Равнобедренный треугольник 18"/>
          <p:cNvSpPr/>
          <p:nvPr/>
        </p:nvSpPr>
        <p:spPr>
          <a:xfrm>
            <a:off x="4703358" y="3027753"/>
            <a:ext cx="135731" cy="227013"/>
          </a:xfrm>
          <a:prstGeom prst="triangle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6380841" y="1929552"/>
            <a:ext cx="135731" cy="227013"/>
          </a:xfrm>
          <a:prstGeom prst="triangle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980983" y="4252912"/>
            <a:ext cx="135731" cy="227013"/>
          </a:xfrm>
          <a:prstGeom prst="triangle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183841" y="3989170"/>
            <a:ext cx="136922" cy="227013"/>
          </a:xfrm>
          <a:prstGeom prst="triangle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642147" y="1498884"/>
            <a:ext cx="136922" cy="225425"/>
          </a:xfrm>
          <a:prstGeom prst="triangle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4703357" y="2098425"/>
            <a:ext cx="135731" cy="225425"/>
          </a:xfrm>
          <a:prstGeom prst="triangle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6202162" y="4960897"/>
            <a:ext cx="135731" cy="227013"/>
          </a:xfrm>
          <a:prstGeom prst="triangle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1" y="4511249"/>
            <a:ext cx="17329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0" y="1253752"/>
            <a:ext cx="167223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45" y="4350591"/>
            <a:ext cx="1516856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74" y="1170631"/>
            <a:ext cx="1525191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>
            <a:endCxn id="27" idx="5"/>
          </p:cNvCxnSpPr>
          <p:nvPr/>
        </p:nvCxnSpPr>
        <p:spPr>
          <a:xfrm flipH="1">
            <a:off x="4805155" y="2043059"/>
            <a:ext cx="1596057" cy="168079"/>
          </a:xfrm>
          <a:prstGeom prst="line">
            <a:avLst/>
          </a:prstGeom>
          <a:ln cmpd="sng">
            <a:solidFill>
              <a:srgbClr val="0070C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3" idx="5"/>
          </p:cNvCxnSpPr>
          <p:nvPr/>
        </p:nvCxnSpPr>
        <p:spPr>
          <a:xfrm>
            <a:off x="4082781" y="4366419"/>
            <a:ext cx="2187247" cy="707985"/>
          </a:xfrm>
          <a:prstGeom prst="line">
            <a:avLst/>
          </a:prstGeom>
          <a:ln cmpd="sng">
            <a:solidFill>
              <a:srgbClr val="7030A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5" idx="5"/>
            <a:endCxn id="19" idx="3"/>
          </p:cNvCxnSpPr>
          <p:nvPr/>
        </p:nvCxnSpPr>
        <p:spPr>
          <a:xfrm flipV="1">
            <a:off x="2286533" y="3254766"/>
            <a:ext cx="2484691" cy="847911"/>
          </a:xfrm>
          <a:prstGeom prst="line">
            <a:avLst/>
          </a:prstGeom>
          <a:ln cmpd="sng">
            <a:solidFill>
              <a:srgbClr val="92D05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26" idx="4"/>
          </p:cNvCxnSpPr>
          <p:nvPr/>
        </p:nvCxnSpPr>
        <p:spPr>
          <a:xfrm flipH="1" flipV="1">
            <a:off x="2779069" y="1724309"/>
            <a:ext cx="920095" cy="83709"/>
          </a:xfrm>
          <a:prstGeom prst="line">
            <a:avLst/>
          </a:prstGeom>
          <a:ln cmpd="sng">
            <a:solidFill>
              <a:srgbClr val="FFC00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552030" y="594467"/>
            <a:ext cx="240863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Зеленоградский кластер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6435145" y="635644"/>
            <a:ext cx="1977629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Формируемый </a:t>
            </a:r>
            <a:r>
              <a:rPr lang="en-US" alt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IT-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кластер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6208901" y="3852857"/>
            <a:ext cx="2026444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Троицкий кластер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624038" y="2708919"/>
            <a:ext cx="2018109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+mn-lt"/>
              </a:rPr>
              <a:t>Микроэлектроника, робототехника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5893809" y="5901436"/>
            <a:ext cx="259952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400" b="1" dirty="0" smtClean="0">
                <a:latin typeface="+mn-lt"/>
              </a:rPr>
              <a:t>Новые материалы, лазерные и радиационные технологии</a:t>
            </a:r>
            <a:endParaRPr lang="ru-RU" altLang="ru-RU" sz="1400" b="1" dirty="0">
              <a:latin typeface="+mn-lt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4389467" y="3867823"/>
            <a:ext cx="135731" cy="227013"/>
          </a:xfrm>
          <a:prstGeom prst="triangle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8" name="Прямая соединительная линия 47"/>
          <p:cNvCxnSpPr>
            <a:stCxn id="25" idx="5"/>
            <a:endCxn id="47" idx="1"/>
          </p:cNvCxnSpPr>
          <p:nvPr/>
        </p:nvCxnSpPr>
        <p:spPr>
          <a:xfrm flipV="1">
            <a:off x="2286533" y="3981330"/>
            <a:ext cx="2136867" cy="121347"/>
          </a:xfrm>
          <a:prstGeom prst="line">
            <a:avLst/>
          </a:prstGeom>
          <a:ln cmpd="sng">
            <a:solidFill>
              <a:srgbClr val="92D05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56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13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Равнобедренный треугольник 57"/>
          <p:cNvSpPr/>
          <p:nvPr/>
        </p:nvSpPr>
        <p:spPr>
          <a:xfrm>
            <a:off x="3699164" y="1653450"/>
            <a:ext cx="136922" cy="225425"/>
          </a:xfrm>
          <a:prstGeom prst="triangle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00" y="432000"/>
            <a:ext cx="765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Московский Инновационный Паспорт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7085" y="4271453"/>
            <a:ext cx="4710323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500"/>
              </a:spcBef>
            </a:pPr>
            <a:endParaRPr lang="ru-RU" sz="1400" dirty="0" smtClean="0"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500"/>
              </a:spcBef>
            </a:pPr>
            <a:r>
              <a:rPr lang="ru-RU" sz="2400" dirty="0">
                <a:solidFill>
                  <a:srgbClr val="00B0F0"/>
                </a:solidFill>
                <a:ea typeface="Tahoma" panose="020B0604030504040204" pitchFamily="34" charset="0"/>
                <a:cs typeface="Times New Roman" pitchFamily="18" charset="0"/>
              </a:rPr>
              <a:t>Способы аккредитации для получения </a:t>
            </a:r>
            <a:r>
              <a:rPr lang="ru-RU" sz="2400" dirty="0" err="1">
                <a:solidFill>
                  <a:srgbClr val="00B0F0"/>
                </a:solidFill>
                <a:ea typeface="Tahoma" panose="020B0604030504040204" pitchFamily="34" charset="0"/>
                <a:cs typeface="Times New Roman" pitchFamily="18" charset="0"/>
              </a:rPr>
              <a:t>МИПаспорта</a:t>
            </a:r>
            <a:endParaRPr lang="ru-RU" sz="2400" dirty="0">
              <a:solidFill>
                <a:srgbClr val="00B0F0"/>
              </a:solidFill>
              <a:ea typeface="Tahoma" panose="020B0604030504040204" pitchFamily="34" charset="0"/>
              <a:cs typeface="Times New Roman" pitchFamily="18" charset="0"/>
            </a:endParaRPr>
          </a:p>
          <a:p>
            <a:pPr indent="-180000">
              <a:lnSpc>
                <a:spcPts val="1400"/>
              </a:lnSpc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Через партнеров – портфельные компании венчурных фондов и частных инвесторов</a:t>
            </a:r>
          </a:p>
          <a:p>
            <a:pPr indent="-180000">
              <a:lnSpc>
                <a:spcPts val="1400"/>
              </a:lnSpc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Победители ведущих российских и международных конкурсов инновационных проектов</a:t>
            </a:r>
          </a:p>
          <a:p>
            <a:pPr indent="-180000">
              <a:lnSpc>
                <a:spcPts val="1400"/>
              </a:lnSpc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Централизованная экспертиза</a:t>
            </a:r>
          </a:p>
          <a:p>
            <a:pPr>
              <a:lnSpc>
                <a:spcPts val="1600"/>
              </a:lnSpc>
            </a:pPr>
            <a:endParaRPr lang="ru-RU" sz="1400" dirty="0" smtClean="0"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1709" y="1367755"/>
            <a:ext cx="6376206" cy="300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5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МИПАСПОРТ ДАЕТ ПРАВО НА: </a:t>
            </a:r>
            <a:endParaRPr lang="ru-RU" sz="2000" b="1" u="sng" dirty="0" smtClean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imes New Roman" pitchFamily="18" charset="0"/>
            </a:endParaRPr>
          </a:p>
          <a:p>
            <a:pPr indent="-180000">
              <a:lnSpc>
                <a:spcPts val="1600"/>
              </a:lnSpc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приоритетное участие в программах господдержки и получение услуг, предоставляемых московскими институтами развития и их партнерами</a:t>
            </a:r>
          </a:p>
          <a:p>
            <a:pPr indent="-180000">
              <a:lnSpc>
                <a:spcPts val="1600"/>
              </a:lnSpc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индивидуальное сопровождение в ЦИР</a:t>
            </a:r>
          </a:p>
          <a:p>
            <a:pPr indent="-180000">
              <a:lnSpc>
                <a:spcPts val="1600"/>
              </a:lnSpc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неограниченный доступ в городскую сеть площадок АПИ Москва</a:t>
            </a:r>
          </a:p>
          <a:p>
            <a:pPr indent="-180000">
              <a:lnSpc>
                <a:spcPts val="1600"/>
              </a:lnSpc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приоритетное размещение на льготных условиях в бизнес-инкубаторах «Зеленоград» и «Строгино»</a:t>
            </a:r>
          </a:p>
          <a:p>
            <a:pPr indent="-180000">
              <a:lnSpc>
                <a:spcPts val="1600"/>
              </a:lnSpc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содействие в получении финансовой поддержки и специальных налоговых статусов Правительства Москвы</a:t>
            </a:r>
          </a:p>
          <a:p>
            <a:pPr indent="-180000">
              <a:lnSpc>
                <a:spcPts val="1600"/>
              </a:lnSpc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предоставление юридического адреса</a:t>
            </a:r>
            <a:endParaRPr lang="ru-RU" dirty="0" smtClean="0">
              <a:solidFill>
                <a:srgbClr val="FF0000"/>
              </a:solidFill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25698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39330" y="38483"/>
            <a:ext cx="1364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Координация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Из широких штанин: кому мэрия Москвы раздает инновационные паспо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37" y="4690691"/>
            <a:ext cx="3536576" cy="21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27" y="4690692"/>
            <a:ext cx="3186954" cy="213580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21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14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8259" y="1098969"/>
            <a:ext cx="4273905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ru-RU" sz="2400" dirty="0">
                <a:solidFill>
                  <a:srgbClr val="00B0F0"/>
                </a:solidFill>
                <a:ea typeface="Tahoma" panose="020B0604030504040204" pitchFamily="34" charset="0"/>
                <a:cs typeface="Times New Roman" pitchFamily="18" charset="0"/>
              </a:rPr>
              <a:t>1 июня 2014 года - старт  Московского инновационного паспорта (</a:t>
            </a:r>
            <a:r>
              <a:rPr lang="ru-RU" sz="2400" dirty="0" err="1">
                <a:solidFill>
                  <a:srgbClr val="00B0F0"/>
                </a:solidFill>
                <a:ea typeface="Tahoma" panose="020B0604030504040204" pitchFamily="34" charset="0"/>
                <a:cs typeface="Times New Roman" pitchFamily="18" charset="0"/>
              </a:rPr>
              <a:t>МИПаспорта</a:t>
            </a:r>
            <a:r>
              <a:rPr lang="ru-RU" sz="2400" dirty="0" smtClean="0">
                <a:solidFill>
                  <a:srgbClr val="00B0F0"/>
                </a:solidFill>
                <a:ea typeface="Tahoma" panose="020B0604030504040204" pitchFamily="34" charset="0"/>
                <a:cs typeface="Times New Roman" pitchFamily="18" charset="0"/>
              </a:rPr>
              <a:t>):</a:t>
            </a:r>
            <a:endParaRPr lang="ru-RU" sz="2400" dirty="0">
              <a:solidFill>
                <a:srgbClr val="00B0F0"/>
              </a:solidFill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662" y="2537368"/>
            <a:ext cx="4566274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spcBef>
                <a:spcPts val="500"/>
              </a:spcBef>
            </a:pPr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Компания или проект, прошедшие процедуру аккредитации, получает доступ к услугам сразу нескольких городских институтов</a:t>
            </a:r>
          </a:p>
          <a:p>
            <a:pPr lvl="0">
              <a:lnSpc>
                <a:spcPts val="1400"/>
              </a:lnSpc>
              <a:spcBef>
                <a:spcPts val="500"/>
              </a:spcBef>
            </a:pPr>
            <a:endParaRPr lang="ru-RU" dirty="0" smtClean="0">
              <a:solidFill>
                <a:prstClr val="black"/>
              </a:solidFill>
              <a:ea typeface="Tahoma" panose="020B0604030504040204" pitchFamily="34" charset="0"/>
              <a:cs typeface="Times New Roman" pitchFamily="18" charset="0"/>
            </a:endParaRPr>
          </a:p>
          <a:p>
            <a:pPr lvl="0">
              <a:lnSpc>
                <a:spcPts val="1400"/>
              </a:lnSpc>
              <a:spcBef>
                <a:spcPts val="500"/>
              </a:spcBef>
            </a:pPr>
            <a:r>
              <a:rPr lang="ru-RU" dirty="0" smtClean="0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Первые </a:t>
            </a:r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обладатели: финалисты конкурса </a:t>
            </a:r>
            <a:r>
              <a:rPr lang="ru-RU" dirty="0" err="1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Startup</a:t>
            </a:r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Village</a:t>
            </a:r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 2014 и полуфиналисты конкурса-акселератора </a:t>
            </a:r>
            <a:r>
              <a:rPr lang="ru-RU" dirty="0" err="1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Clean</a:t>
            </a:r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Tech</a:t>
            </a:r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Open</a:t>
            </a:r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Russia</a:t>
            </a:r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imes New Roman" pitchFamily="18" charset="0"/>
              </a:rPr>
              <a:t> 2014.</a:t>
            </a:r>
          </a:p>
        </p:txBody>
      </p:sp>
    </p:spTree>
    <p:extLst>
      <p:ext uri="{BB962C8B-B14F-4D97-AF65-F5344CB8AC3E}">
        <p14:creationId xmlns:p14="http://schemas.microsoft.com/office/powerpoint/2010/main" val="25924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864" y="486120"/>
            <a:ext cx="765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Карта инновационной Москвы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96000" y="4331687"/>
            <a:ext cx="5001491" cy="212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Развитие проекта: </a:t>
            </a:r>
          </a:p>
          <a:p>
            <a:pPr>
              <a:spcBef>
                <a:spcPts val="500"/>
              </a:spcBef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Уже к концу августа  2014 появится возможность для представителей ИИ ВУЗов и других объектов инфраструктуры в личном кабинете самостоятельно изменять информацию о себе, своих услугах, доступном оборудовании.</a:t>
            </a:r>
          </a:p>
          <a:p>
            <a:endParaRPr lang="ru-RU" sz="1400" dirty="0" smtClean="0"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25698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39330" y="38483"/>
            <a:ext cx="1754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Информирование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21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15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192983" y="1502627"/>
            <a:ext cx="5881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</a:pPr>
            <a:r>
              <a:rPr lang="ru-RU" sz="2200" b="1" dirty="0">
                <a:solidFill>
                  <a:schemeClr val="accent1"/>
                </a:solidFill>
                <a:ea typeface="Tahoma" panose="020B0604030504040204" pitchFamily="34" charset="0"/>
                <a:cs typeface="Times New Roman" pitchFamily="18" charset="0"/>
              </a:rPr>
              <a:t>Карта инновационной </a:t>
            </a:r>
            <a:r>
              <a:rPr lang="ru-RU" sz="22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itchFamily="18" charset="0"/>
              </a:rPr>
              <a:t>инфраструктуры (ИИ) </a:t>
            </a: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Москвы </a:t>
            </a: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позволяет найти нужный объект инфраструктуры:</a:t>
            </a:r>
          </a:p>
          <a:p>
            <a:pPr lvl="0" indent="-180000"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по </a:t>
            </a: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типу объектов </a:t>
            </a: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инфраструктуры;</a:t>
            </a:r>
            <a:endParaRPr lang="ru-RU" dirty="0">
              <a:ea typeface="Tahoma" panose="020B0604030504040204" pitchFamily="34" charset="0"/>
              <a:cs typeface="Times New Roman" pitchFamily="18" charset="0"/>
            </a:endParaRPr>
          </a:p>
          <a:p>
            <a:pPr lvl="0" indent="-180000"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по </a:t>
            </a: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предоставляемым </a:t>
            </a: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услугам;</a:t>
            </a:r>
            <a:endParaRPr lang="ru-RU" dirty="0">
              <a:ea typeface="Tahoma" panose="020B0604030504040204" pitchFamily="34" charset="0"/>
              <a:cs typeface="Times New Roman" pitchFamily="18" charset="0"/>
            </a:endParaRPr>
          </a:p>
          <a:p>
            <a:pPr lvl="0" indent="-180000"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по </a:t>
            </a: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отрасли, с </a:t>
            </a: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представителями </a:t>
            </a: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которой </a:t>
            </a: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  работает организация;</a:t>
            </a:r>
          </a:p>
          <a:p>
            <a:pPr lvl="0" indent="-180000"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п</a:t>
            </a: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о описанию: организации, услуг, оборудования в ЦКП.</a:t>
            </a:r>
            <a:endParaRPr lang="ru-RU" dirty="0"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06" y="1246587"/>
            <a:ext cx="4914188" cy="346029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52030" y="4889430"/>
            <a:ext cx="456627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В базе данных карты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lvl="0" indent="-180000"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261 организация инфраструктуры;</a:t>
            </a:r>
            <a:endParaRPr lang="ru-RU" dirty="0">
              <a:ea typeface="Tahoma" panose="020B0604030504040204" pitchFamily="34" charset="0"/>
              <a:cs typeface="Times New Roman" pitchFamily="18" charset="0"/>
            </a:endParaRPr>
          </a:p>
          <a:p>
            <a:pPr lvl="0" indent="-180000"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539 научных организаций;</a:t>
            </a:r>
            <a:endParaRPr lang="ru-RU" dirty="0">
              <a:ea typeface="Tahoma" panose="020B0604030504040204" pitchFamily="34" charset="0"/>
              <a:cs typeface="Times New Roman" pitchFamily="18" charset="0"/>
            </a:endParaRPr>
          </a:p>
          <a:p>
            <a:pPr lvl="0" indent="-180000">
              <a:spcBef>
                <a:spcPts val="500"/>
              </a:spcBef>
              <a:spcAft>
                <a:spcPts val="1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Более 1 500 единиц оборудования в ЦКП. </a:t>
            </a:r>
            <a:endParaRPr lang="ru-RU" dirty="0"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56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16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88970" y="3006089"/>
            <a:ext cx="5410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357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527381" y="1132610"/>
            <a:ext cx="11041227" cy="5297784"/>
          </a:xfrm>
        </p:spPr>
        <p:txBody>
          <a:bodyPr>
            <a:normAutofit lnSpcReduction="10000"/>
          </a:bodyPr>
          <a:lstStyle/>
          <a:p>
            <a:pPr marL="361950" indent="0" algn="just">
              <a:spcBef>
                <a:spcPts val="600"/>
              </a:spcBef>
              <a:spcAft>
                <a:spcPts val="0"/>
              </a:spcAft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2013 году подано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256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заявок </a:t>
            </a:r>
            <a:r>
              <a:rPr lang="ru-RU" sz="2000" dirty="0">
                <a:solidFill>
                  <a:schemeClr val="tx1"/>
                </a:solidFill>
              </a:rPr>
              <a:t>от научных и образовательных организаций </a:t>
            </a:r>
            <a:r>
              <a:rPr lang="ru-RU" sz="2000" dirty="0" smtClean="0">
                <a:solidFill>
                  <a:schemeClr val="tx1"/>
                </a:solidFill>
              </a:rPr>
              <a:t>Москвы, определено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12 победителей в 8-ми номинациях </a:t>
            </a:r>
            <a:r>
              <a:rPr lang="ru-RU" sz="2000" dirty="0" smtClean="0">
                <a:solidFill>
                  <a:schemeClr val="tx1"/>
                </a:solidFill>
              </a:rPr>
              <a:t>в области естественных, технических и гуманитарных наук:</a:t>
            </a:r>
          </a:p>
          <a:p>
            <a:pPr marL="0" indent="714375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</a:t>
            </a: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астрономия –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премия                    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Объединенный институт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высоких температур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</a:t>
            </a:r>
            <a:endParaRPr lang="ru-RU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химия и науки о материалах –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премия                               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М.В.</a:t>
            </a:r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Ломоносова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биология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медицинские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 –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премия                           </a:t>
            </a:r>
            <a:r>
              <a:rPr lang="ru-RU" sz="1600" dirty="0" smtClean="0"/>
              <a:t> </a:t>
            </a:r>
            <a:r>
              <a:rPr lang="ru-RU" sz="1400" b="1" dirty="0" smtClean="0"/>
              <a:t>Центр </a:t>
            </a:r>
            <a:r>
              <a:rPr lang="ru-RU" sz="1400" b="1" dirty="0"/>
              <a:t>«Биоинженерия» </a:t>
            </a:r>
            <a:r>
              <a:rPr lang="ru-RU" sz="1400" b="1" dirty="0" smtClean="0"/>
              <a:t>РАН</a:t>
            </a:r>
            <a:endParaRPr lang="ru-RU" sz="1400" b="1" dirty="0"/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науки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 –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премия (научный коллектив 3 чел.)</a:t>
            </a:r>
            <a:r>
              <a:rPr lang="ru-RU" sz="1600" b="1" dirty="0"/>
              <a:t> </a:t>
            </a:r>
            <a:r>
              <a:rPr lang="ru-RU" sz="1600" b="1" dirty="0" smtClean="0"/>
              <a:t>        </a:t>
            </a:r>
            <a:r>
              <a:rPr lang="ru-RU" sz="1200" b="1" dirty="0" smtClean="0"/>
              <a:t>Институт </a:t>
            </a:r>
            <a:r>
              <a:rPr lang="ru-RU" sz="1200" b="1" dirty="0"/>
              <a:t>физики атмосферы </a:t>
            </a:r>
            <a:r>
              <a:rPr lang="ru-RU" sz="1200" b="1" dirty="0" err="1" smtClean="0"/>
              <a:t>им.А.М.Обухова</a:t>
            </a:r>
            <a:r>
              <a:rPr lang="ru-RU" sz="1200" b="1" dirty="0" smtClean="0"/>
              <a:t> РАН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науки о человеке и обществе  -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премия               </a:t>
            </a:r>
            <a:r>
              <a:rPr lang="ru-RU" sz="1200" b="1" dirty="0" smtClean="0"/>
              <a:t>Институт этнологии </a:t>
            </a:r>
            <a:r>
              <a:rPr lang="ru-RU" sz="1200" b="1" dirty="0"/>
              <a:t>и антропологии </a:t>
            </a:r>
            <a:r>
              <a:rPr lang="ru-RU" sz="1200" b="1" dirty="0" smtClean="0"/>
              <a:t>им</a:t>
            </a:r>
            <a:r>
              <a:rPr lang="ru-RU" sz="1200" b="1" dirty="0"/>
              <a:t>. </a:t>
            </a:r>
            <a:r>
              <a:rPr lang="ru-RU" sz="1200" b="1" dirty="0" err="1"/>
              <a:t>Н.Н.Миклухо-Маклая</a:t>
            </a:r>
            <a:r>
              <a:rPr lang="ru-RU" sz="1200" b="1" dirty="0"/>
              <a:t> </a:t>
            </a:r>
            <a:r>
              <a:rPr lang="ru-RU" sz="1200" b="1" dirty="0" smtClean="0"/>
              <a:t> РАН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ИКТ –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премия (научный коллектив 3 чел.)             </a:t>
            </a:r>
            <a:r>
              <a:rPr lang="ru-RU" sz="1200" b="1" dirty="0" smtClean="0"/>
              <a:t>Институт </a:t>
            </a:r>
            <a:r>
              <a:rPr lang="ru-RU" sz="1200" b="1" dirty="0"/>
              <a:t>проблем передачи информации им. </a:t>
            </a:r>
            <a:r>
              <a:rPr lang="ru-RU" sz="1200" b="1" dirty="0" err="1"/>
              <a:t>А.А.Харкевича</a:t>
            </a:r>
            <a:r>
              <a:rPr lang="ru-RU" sz="1200" b="1" dirty="0"/>
              <a:t> </a:t>
            </a:r>
            <a:r>
              <a:rPr lang="ru-RU" sz="1200" b="1" dirty="0" smtClean="0"/>
              <a:t>РАН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7143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инженерные науки  -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премия                                                  </a:t>
            </a:r>
            <a:r>
              <a:rPr lang="ru-RU" sz="1600" b="1" dirty="0" smtClean="0"/>
              <a:t>Институт </a:t>
            </a:r>
            <a:r>
              <a:rPr lang="ru-RU" sz="1600" b="1" dirty="0"/>
              <a:t>спектроскопии </a:t>
            </a:r>
            <a:r>
              <a:rPr lang="ru-RU" sz="1600" b="1" dirty="0" smtClean="0"/>
              <a:t>РАН</a:t>
            </a:r>
            <a:endParaRPr lang="ru-RU" sz="16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2000" dirty="0">
              <a:solidFill>
                <a:schemeClr val="tx1"/>
              </a:solidFill>
            </a:endParaRPr>
          </a:p>
          <a:p>
            <a:pPr marL="0" indent="342900"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ru-RU" dirty="0" smtClean="0"/>
          </a:p>
        </p:txBody>
      </p:sp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124690" y="457200"/>
            <a:ext cx="11049000" cy="714375"/>
          </a:xfrm>
          <a:prstGeom prst="roundRect">
            <a:avLst>
              <a:gd name="adj" fmla="val 10472"/>
            </a:avLst>
          </a:prstGeom>
          <a:ln>
            <a:prstDash val="solid"/>
          </a:ln>
        </p:spPr>
        <p:txBody>
          <a:bodyPr/>
          <a:lstStyle/>
          <a:p>
            <a:r>
              <a:rPr lang="ru-RU" sz="2000" b="1" dirty="0" smtClean="0"/>
              <a:t>ПРЕМИИ ПРАВИТЕЛЬСТВА МОСКВЫ МОЛОДЫМ УЧЕНЫМ</a:t>
            </a:r>
          </a:p>
        </p:txBody>
      </p:sp>
      <p:pic>
        <p:nvPicPr>
          <p:cNvPr id="2050" name="Picture 2" descr="C:\Users\Gorbatov.sy\Documents\Sciences-Classes-Physics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8" y="2393318"/>
            <a:ext cx="35136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rbatov.sy\Documents\Sciences-Classes-Test-tub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7" y="2971820"/>
            <a:ext cx="35136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orbatov.sy\Documents\Sciences-Classes-Dna-helix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8" y="3472999"/>
            <a:ext cx="35136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orbatov.sy\Documents\Sciences-Classes-Geography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8" y="4101299"/>
            <a:ext cx="35136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orbatov.sy\Documents\Sciences-Classes-Math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8" y="6145865"/>
            <a:ext cx="35136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orbatov.sy\Documents\Sciences-Classes-Literatur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5" y="4662110"/>
            <a:ext cx="35136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Gorbatov.sy\Documents\Computer-Hardware-Monitor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8" y="5181698"/>
            <a:ext cx="35136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Gorbatov.sy\Documents\gear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5" y="5775564"/>
            <a:ext cx="463087" cy="3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02C87-3451-4563-B89B-9FB46885372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8955" y="6058310"/>
            <a:ext cx="997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математика, механика </a:t>
            </a:r>
            <a:r>
              <a:rPr lang="ru-RU" sz="2000" dirty="0" smtClean="0"/>
              <a:t>и информатика – </a:t>
            </a:r>
            <a:r>
              <a:rPr lang="ru-RU" sz="2000" b="1" dirty="0" smtClean="0"/>
              <a:t>1 премия     </a:t>
            </a:r>
            <a:r>
              <a:rPr lang="ru-RU" sz="1400" b="1" dirty="0" smtClean="0"/>
              <a:t>Математический института им. </a:t>
            </a:r>
            <a:r>
              <a:rPr lang="ru-RU" sz="1400" b="1" dirty="0" err="1" smtClean="0"/>
              <a:t>В.А.Стеклова</a:t>
            </a:r>
            <a:r>
              <a:rPr lang="ru-RU" sz="1400" b="1" dirty="0" smtClean="0"/>
              <a:t> РАН </a:t>
            </a:r>
            <a:endParaRPr lang="ru-RU" sz="1400" b="1" dirty="0"/>
          </a:p>
        </p:txBody>
      </p:sp>
      <p:pic>
        <p:nvPicPr>
          <p:cNvPr id="14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58882" y="1213924"/>
            <a:ext cx="3172691" cy="1144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ДНПП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заседания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год – 7 заседаний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год – 9 заседаний</a:t>
            </a:r>
          </a:p>
          <a:p>
            <a:pPr marL="0" indent="342900"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0" indent="342900"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ru-RU" sz="900" dirty="0" smtClean="0"/>
          </a:p>
        </p:txBody>
      </p:sp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571500" y="571501"/>
            <a:ext cx="11049000" cy="714375"/>
          </a:xfrm>
          <a:prstGeom prst="roundRect">
            <a:avLst>
              <a:gd name="adj" fmla="val 10472"/>
            </a:avLst>
          </a:prstGeom>
          <a:ln>
            <a:prstDash val="solid"/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Научное кафе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02C87-3451-4563-B89B-9FB4688537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C:\Users\chernova.em\Desktop\log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15" y="457200"/>
            <a:ext cx="2154185" cy="8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9" name="Содержимое 1"/>
          <p:cNvSpPr txBox="1">
            <a:spLocks/>
          </p:cNvSpPr>
          <p:nvPr/>
        </p:nvSpPr>
        <p:spPr>
          <a:xfrm>
            <a:off x="405245" y="3106881"/>
            <a:ext cx="11263746" cy="3574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/>
              <a:t>27 марта Тема</a:t>
            </a:r>
            <a:r>
              <a:rPr lang="ru-RU" sz="1900" b="1" dirty="0"/>
              <a:t>: «Науки о Земле»</a:t>
            </a:r>
          </a:p>
          <a:p>
            <a:pPr marL="0" indent="0">
              <a:buNone/>
            </a:pPr>
            <a:r>
              <a:rPr lang="ru-RU" sz="1900" b="1" dirty="0" smtClean="0"/>
              <a:t>Лекторы: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dirty="0"/>
              <a:t>Сергей </a:t>
            </a:r>
            <a:r>
              <a:rPr lang="ru-RU" sz="1900" dirty="0" err="1" smtClean="0"/>
              <a:t>Зилитинкевич</a:t>
            </a:r>
            <a:r>
              <a:rPr lang="ru-RU" sz="1900" dirty="0" smtClean="0"/>
              <a:t> </a:t>
            </a:r>
            <a:r>
              <a:rPr lang="ru-RU" sz="1900" dirty="0"/>
              <a:t>- Профессор Метеорологического института Финляндии (FMI</a:t>
            </a:r>
            <a:r>
              <a:rPr lang="ru-RU" sz="1900" dirty="0" smtClean="0"/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dirty="0" smtClean="0"/>
              <a:t> </a:t>
            </a:r>
            <a:r>
              <a:rPr lang="ru-RU" sz="1900" dirty="0" err="1"/>
              <a:t>Каргашин</a:t>
            </a:r>
            <a:r>
              <a:rPr lang="ru-RU" sz="1900" dirty="0"/>
              <a:t> Павел </a:t>
            </a:r>
            <a:r>
              <a:rPr lang="ru-RU" sz="1900" dirty="0" smtClean="0"/>
              <a:t>- </a:t>
            </a:r>
            <a:r>
              <a:rPr lang="ru-RU" sz="1900" dirty="0"/>
              <a:t>Кандидат географических </a:t>
            </a:r>
            <a:r>
              <a:rPr lang="ru-RU" sz="1900" dirty="0" smtClean="0"/>
              <a:t>наук МГУ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b="1" dirty="0" smtClean="0"/>
              <a:t>23 апреля Тема</a:t>
            </a:r>
            <a:r>
              <a:rPr lang="ru-RU" sz="1900" b="1" dirty="0"/>
              <a:t>: «Химия и науки о материалах»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dirty="0"/>
              <a:t> </a:t>
            </a:r>
            <a:r>
              <a:rPr lang="ru-RU" sz="1900" b="1" dirty="0"/>
              <a:t>Лекторы: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dirty="0"/>
              <a:t>Хохлов Алексей </a:t>
            </a:r>
            <a:r>
              <a:rPr lang="ru-RU" sz="1900" dirty="0" err="1"/>
              <a:t>Ремович</a:t>
            </a:r>
            <a:r>
              <a:rPr lang="ru-RU" sz="1900" dirty="0"/>
              <a:t> – профессор, проректор и заведующего кафедрой физики полимеров и кристаллов физического факультета </a:t>
            </a:r>
            <a:r>
              <a:rPr lang="ru-RU" sz="1900" dirty="0" smtClean="0"/>
              <a:t>МГУ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dirty="0" err="1"/>
              <a:t>Будынина</a:t>
            </a:r>
            <a:r>
              <a:rPr lang="ru-RU" sz="1900" dirty="0"/>
              <a:t> Екатерина Михайловна –  ведущий научный сотрудник химического факультета </a:t>
            </a:r>
            <a:r>
              <a:rPr lang="ru-RU" sz="1900" dirty="0" smtClean="0"/>
              <a:t>МГУ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b="1" dirty="0" smtClean="0"/>
              <a:t>28 мая Тема</a:t>
            </a:r>
            <a:r>
              <a:rPr lang="ru-RU" sz="1900" b="1" dirty="0"/>
              <a:t>: «Биология и медицинские </a:t>
            </a:r>
            <a:r>
              <a:rPr lang="ru-RU" sz="1900" b="1" dirty="0" smtClean="0"/>
              <a:t>науки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dirty="0" smtClean="0"/>
              <a:t>Майкл </a:t>
            </a:r>
            <a:r>
              <a:rPr lang="ru-RU" sz="1900" dirty="0" err="1"/>
              <a:t>Левитт</a:t>
            </a:r>
            <a:r>
              <a:rPr lang="ru-RU" sz="1900" dirty="0"/>
              <a:t> – Нобелевский лауреат, американский биофизик, профессор в области структурной биологии </a:t>
            </a:r>
            <a:r>
              <a:rPr lang="ru-RU" sz="1900" dirty="0" err="1"/>
              <a:t>Стэнфордского</a:t>
            </a:r>
            <a:r>
              <a:rPr lang="ru-RU" sz="1900" dirty="0"/>
              <a:t> </a:t>
            </a:r>
            <a:r>
              <a:rPr lang="ru-RU" sz="1900" dirty="0" smtClean="0"/>
              <a:t>университета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dirty="0"/>
              <a:t>Роберт </a:t>
            </a:r>
            <a:r>
              <a:rPr lang="ru-RU" sz="1900" dirty="0" err="1"/>
              <a:t>Хубер</a:t>
            </a:r>
            <a:r>
              <a:rPr lang="ru-RU" sz="1900" dirty="0"/>
              <a:t> -  немецкий биохимик, профессор Института биохимии Макса Планка.  </a:t>
            </a:r>
            <a:r>
              <a:rPr lang="ru-RU" sz="1900" dirty="0" smtClean="0"/>
              <a:t>Обладатель </a:t>
            </a:r>
            <a:r>
              <a:rPr lang="ru-RU" sz="1900" dirty="0"/>
              <a:t>Нобелевской премии по </a:t>
            </a:r>
            <a:r>
              <a:rPr lang="ru-RU" sz="1900" dirty="0" smtClean="0"/>
              <a:t>химии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dirty="0"/>
              <a:t>Валерий Валерьевич Фокин  – адъюнкт-профессор МФТИ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dirty="0" smtClean="0"/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4090556" y="789709"/>
            <a:ext cx="7651172" cy="2524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год: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Проведено:</a:t>
            </a:r>
          </a:p>
          <a:p>
            <a:pPr marL="0" indent="0">
              <a:buNone/>
            </a:pPr>
            <a:r>
              <a:rPr lang="ru-RU" sz="2000" b="1" dirty="0" smtClean="0"/>
              <a:t>27 февраля Тема</a:t>
            </a:r>
            <a:r>
              <a:rPr lang="ru-RU" sz="2000" b="1" dirty="0"/>
              <a:t>: «Физика и астрономия</a:t>
            </a:r>
            <a:r>
              <a:rPr lang="ru-RU" sz="2000" b="1" dirty="0" smtClean="0"/>
              <a:t>»</a:t>
            </a:r>
          </a:p>
          <a:p>
            <a:pPr marL="0" indent="0">
              <a:buNone/>
            </a:pPr>
            <a:r>
              <a:rPr lang="ru-RU" sz="2000" b="1" dirty="0" smtClean="0"/>
              <a:t>Лекторы: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/>
              <a:t>Александр </a:t>
            </a:r>
            <a:r>
              <a:rPr lang="ru-RU" sz="1600" dirty="0"/>
              <a:t>Львовский – профессор Университета Калгари (Канада)</a:t>
            </a:r>
            <a:endParaRPr lang="ru-RU" sz="1600" dirty="0" smtClean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/>
              <a:t>Вячеслав </a:t>
            </a:r>
            <a:r>
              <a:rPr lang="ru-RU" sz="1600" dirty="0" err="1"/>
              <a:t>Муханов</a:t>
            </a:r>
            <a:r>
              <a:rPr lang="ru-RU" sz="1600" dirty="0"/>
              <a:t> </a:t>
            </a:r>
            <a:r>
              <a:rPr lang="ru-RU" sz="1600" dirty="0" smtClean="0"/>
              <a:t>– университет </a:t>
            </a:r>
            <a:r>
              <a:rPr lang="ru-RU" sz="1600" dirty="0"/>
              <a:t>имени Людвига-Максимилиана </a:t>
            </a:r>
            <a:r>
              <a:rPr lang="ru-RU" sz="1600" dirty="0" smtClean="0"/>
              <a:t>(Мюнхен)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 smtClean="0"/>
              <a:t>Засов </a:t>
            </a:r>
            <a:r>
              <a:rPr lang="ru-RU" sz="1600" dirty="0"/>
              <a:t>Анатолий </a:t>
            </a:r>
            <a:r>
              <a:rPr lang="ru-RU" sz="1600" dirty="0" smtClean="0"/>
              <a:t>- доктор </a:t>
            </a:r>
            <a:r>
              <a:rPr lang="ru-RU" sz="1600" dirty="0"/>
              <a:t>физико-математических наук Профессор кафедры астрофизики и звездной астрономии Физфака МГУ</a:t>
            </a:r>
            <a:endParaRPr lang="ru-RU" sz="160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342900"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ru-RU" sz="900" dirty="0" smtClean="0"/>
          </a:p>
        </p:txBody>
      </p:sp>
    </p:spTree>
    <p:extLst>
      <p:ext uri="{BB962C8B-B14F-4D97-AF65-F5344CB8AC3E}">
        <p14:creationId xmlns:p14="http://schemas.microsoft.com/office/powerpoint/2010/main" val="918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571500" y="571501"/>
            <a:ext cx="11049000" cy="714375"/>
          </a:xfrm>
          <a:prstGeom prst="roundRect">
            <a:avLst>
              <a:gd name="adj" fmla="val 10472"/>
            </a:avLst>
          </a:prstGeom>
          <a:ln>
            <a:prstDash val="solid"/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Научное кафе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02C87-3451-4563-B89B-9FB4688537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C:\Users\chernova.em\Desktop\log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15" y="457200"/>
            <a:ext cx="2154185" cy="8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10" name="Содержимое 1"/>
          <p:cNvSpPr txBox="1">
            <a:spLocks/>
          </p:cNvSpPr>
          <p:nvPr/>
        </p:nvSpPr>
        <p:spPr>
          <a:xfrm>
            <a:off x="204355" y="1246909"/>
            <a:ext cx="11558154" cy="3564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год: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Проведено:</a:t>
            </a:r>
          </a:p>
          <a:p>
            <a:pPr marL="0" indent="0">
              <a:buNone/>
            </a:pPr>
            <a:r>
              <a:rPr lang="ru-RU" sz="1900" b="1" dirty="0"/>
              <a:t>11 июня </a:t>
            </a:r>
            <a:r>
              <a:rPr lang="ru-RU" sz="1900" b="1" dirty="0" smtClean="0"/>
              <a:t>Тема</a:t>
            </a:r>
            <a:r>
              <a:rPr lang="ru-RU" sz="1900" b="1" dirty="0"/>
              <a:t>: «Науки о человеке и обществе»</a:t>
            </a:r>
          </a:p>
          <a:p>
            <a:r>
              <a:rPr lang="ru-RU" sz="2000" b="1" dirty="0" smtClean="0"/>
              <a:t>Лекторы: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Шабельников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Константинович - доктор психологических наук, профессор, член Международной академии информатизации, заведующий кафедрой социальной и педагогической психологии факультета психологии Института психологии имени Выготского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Игоревна - кандидат исторических наук Института этнологии и антропологии им. Н.Н. Миклухо-Маклая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Семенович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Вахштайн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кандидат социологических наук, заведующий кафедрой теоретической социологии и эпистемологии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Президенте Российской Федерации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342900" algn="just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ru-RU" sz="9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04355" y="5053180"/>
            <a:ext cx="107130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Запланированные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2014 году.</a:t>
            </a:r>
          </a:p>
          <a:p>
            <a:r>
              <a:rPr lang="ru-RU" b="1" dirty="0"/>
              <a:t> </a:t>
            </a:r>
            <a:r>
              <a:rPr lang="ru-RU" b="1" dirty="0" smtClean="0"/>
              <a:t>25 </a:t>
            </a:r>
            <a:r>
              <a:rPr lang="ru-RU" b="1" dirty="0"/>
              <a:t>сентября </a:t>
            </a:r>
            <a:r>
              <a:rPr lang="ru-RU" b="1" dirty="0" smtClean="0"/>
              <a:t> </a:t>
            </a:r>
            <a:r>
              <a:rPr lang="ru-RU" dirty="0" smtClean="0"/>
              <a:t>Тема</a:t>
            </a:r>
            <a:r>
              <a:rPr lang="ru-RU" dirty="0"/>
              <a:t>: «Инфокоммуникационные технологии и вычислительные системы»</a:t>
            </a:r>
          </a:p>
          <a:p>
            <a:r>
              <a:rPr lang="ru-RU" dirty="0"/>
              <a:t> </a:t>
            </a:r>
            <a:r>
              <a:rPr lang="ru-RU" b="1" dirty="0" smtClean="0"/>
              <a:t>30 </a:t>
            </a:r>
            <a:r>
              <a:rPr lang="ru-RU" b="1" dirty="0"/>
              <a:t>октября </a:t>
            </a:r>
            <a:r>
              <a:rPr lang="ru-RU" b="1" dirty="0" smtClean="0"/>
              <a:t>   </a:t>
            </a:r>
            <a:r>
              <a:rPr lang="ru-RU" dirty="0" smtClean="0"/>
              <a:t>Тема</a:t>
            </a:r>
            <a:r>
              <a:rPr lang="ru-RU" dirty="0"/>
              <a:t>: «Фундаментальные основы инженерных наук»</a:t>
            </a:r>
          </a:p>
          <a:p>
            <a:r>
              <a:rPr lang="ru-RU" dirty="0"/>
              <a:t> </a:t>
            </a:r>
            <a:r>
              <a:rPr lang="ru-RU" b="1" dirty="0" smtClean="0"/>
              <a:t>27 ноября     </a:t>
            </a:r>
            <a:r>
              <a:rPr lang="ru-RU" dirty="0" smtClean="0"/>
              <a:t>Тема</a:t>
            </a:r>
            <a:r>
              <a:rPr lang="ru-RU" dirty="0"/>
              <a:t>: «Механика и информатика»</a:t>
            </a:r>
          </a:p>
          <a:p>
            <a:r>
              <a:rPr lang="ru-RU" dirty="0"/>
              <a:t> </a:t>
            </a:r>
            <a:r>
              <a:rPr lang="ru-RU" b="1" dirty="0" smtClean="0"/>
              <a:t>4 декабря     </a:t>
            </a:r>
            <a:r>
              <a:rPr lang="ru-RU" dirty="0" smtClean="0"/>
              <a:t>Тема</a:t>
            </a:r>
            <a:r>
              <a:rPr lang="ru-RU" dirty="0"/>
              <a:t>: «Транспортная безопасность и технологии»</a:t>
            </a:r>
          </a:p>
        </p:txBody>
      </p:sp>
    </p:spTree>
    <p:extLst>
      <p:ext uri="{BB962C8B-B14F-4D97-AF65-F5344CB8AC3E}">
        <p14:creationId xmlns:p14="http://schemas.microsoft.com/office/powerpoint/2010/main" val="7813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1"/>
          <p:cNvSpPr>
            <a:spLocks noGrp="1"/>
          </p:cNvSpPr>
          <p:nvPr>
            <p:ph idx="1"/>
          </p:nvPr>
        </p:nvSpPr>
        <p:spPr>
          <a:xfrm>
            <a:off x="34505" y="956020"/>
            <a:ext cx="11809312" cy="4230979"/>
          </a:xfrm>
          <a:ln>
            <a:noFill/>
          </a:ln>
        </p:spPr>
        <p:txBody>
          <a:bodyPr>
            <a:normAutofit/>
          </a:bodyPr>
          <a:lstStyle/>
          <a:p>
            <a:pPr marL="3852863" indent="2698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ru-RU" sz="1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852863" indent="2698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Премии  Правительства Москвы</a:t>
            </a:r>
            <a:r>
              <a:rPr lang="ru-RU" sz="1900" dirty="0" smtClean="0">
                <a:solidFill>
                  <a:schemeClr val="tx1"/>
                </a:solidFill>
              </a:rPr>
              <a:t> молодым ученым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 – 10 премий по 1 млн руб. </a:t>
            </a:r>
            <a:r>
              <a:rPr lang="ru-RU" sz="1900" dirty="0" smtClean="0">
                <a:solidFill>
                  <a:schemeClr val="tx1"/>
                </a:solidFill>
              </a:rPr>
              <a:t>(256 участников в 2013 году)</a:t>
            </a:r>
          </a:p>
          <a:p>
            <a:pPr marL="3852863" indent="3429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3852863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prstClr val="black"/>
                </a:solidFill>
              </a:rPr>
              <a:t>Фестиваль </a:t>
            </a:r>
            <a:r>
              <a:rPr lang="ru-RU" sz="1900" dirty="0">
                <a:solidFill>
                  <a:prstClr val="black"/>
                </a:solidFill>
              </a:rPr>
              <a:t>науки в городе Москве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(500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тыс. участников, 90 площадок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),  </a:t>
            </a:r>
            <a:r>
              <a:rPr lang="ru-RU" sz="1900" dirty="0" smtClean="0">
                <a:solidFill>
                  <a:prstClr val="black"/>
                </a:solidFill>
              </a:rPr>
              <a:t>«Научные кафе</a:t>
            </a:r>
            <a:r>
              <a:rPr lang="ru-RU" sz="1900" dirty="0">
                <a:solidFill>
                  <a:prstClr val="black"/>
                </a:solidFill>
              </a:rPr>
              <a:t>»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1 тыс. участников, 35 вузов),</a:t>
            </a:r>
            <a:r>
              <a:rPr lang="ru-RU" sz="1900" dirty="0">
                <a:solidFill>
                  <a:srgbClr val="C0504D">
                    <a:lumMod val="75000"/>
                  </a:srgbClr>
                </a:solidFill>
              </a:rPr>
              <a:t> </a:t>
            </a:r>
          </a:p>
          <a:p>
            <a:pPr marL="3852863" indent="3429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900" dirty="0" smtClean="0">
              <a:solidFill>
                <a:srgbClr val="C0504D">
                  <a:lumMod val="75000"/>
                </a:srgbClr>
              </a:solidFill>
            </a:endParaRPr>
          </a:p>
          <a:p>
            <a:pPr marL="3852863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Научно-инновационный </a:t>
            </a:r>
            <a:r>
              <a:rPr lang="ru-RU" sz="1900" dirty="0">
                <a:solidFill>
                  <a:schemeClr val="tx1"/>
                </a:solidFill>
              </a:rPr>
              <a:t>таможенный пост на технополисе «Москва»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(более 370 деклараций в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год, темпы роста более 30% в год)  </a:t>
            </a:r>
          </a:p>
          <a:p>
            <a:pPr marL="3852863" indent="3429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852863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/>
              <a:t>Обучение навыкам патентно-лицензионной работы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 (более 500 чел.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 год)</a:t>
            </a:r>
          </a:p>
        </p:txBody>
      </p:sp>
      <p:pic>
        <p:nvPicPr>
          <p:cNvPr id="9" name="Picture 2" descr="C:\Users\Gorbatov.sy\Documents\wpid-50bd15ad7313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9" y="851808"/>
            <a:ext cx="1731219" cy="1447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Gorbatov.sy\Documents\scientis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68" y="2489505"/>
            <a:ext cx="1680843" cy="1317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Gorbatov.sy\Documents\Chemistry-wo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93" y="1004183"/>
            <a:ext cx="1542228" cy="1249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Gorbatov.sy\Documents\global_professional-career-yp-chart-iSt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2" y="2564904"/>
            <a:ext cx="1715911" cy="1241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03868" y="1401621"/>
            <a:ext cx="177164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5425553" y="1093011"/>
            <a:ext cx="60959" cy="5961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06157" y="2350532"/>
            <a:ext cx="177164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3961970" y="2399680"/>
            <a:ext cx="60959" cy="4571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06157" y="3310254"/>
            <a:ext cx="177164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3971313" y="3352455"/>
            <a:ext cx="60959" cy="5961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481106" y="4221088"/>
            <a:ext cx="60959" cy="5961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27249" y="4321080"/>
            <a:ext cx="177164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4001901" y="4363281"/>
            <a:ext cx="60959" cy="5961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7382" y="5113089"/>
            <a:ext cx="11809312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0000" indent="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 ближайших планах:</a:t>
            </a:r>
          </a:p>
          <a:p>
            <a:pPr indent="355600">
              <a:lnSpc>
                <a:spcPct val="120000"/>
              </a:lnSpc>
            </a:pPr>
            <a:r>
              <a:rPr lang="ru-RU" dirty="0" smtClean="0"/>
              <a:t>Предоставление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грантов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на  проведение научных исследований  совместно с «Российским фондом фундаментальных исследований» </a:t>
            </a:r>
            <a:r>
              <a:rPr lang="ru-RU" sz="2000" dirty="0" smtClean="0"/>
              <a:t>–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 100 грантов по 1 млн. руб.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55507" y="4019580"/>
            <a:ext cx="3696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Общественный </a:t>
            </a:r>
            <a:r>
              <a:rPr lang="ru-RU" sz="2000" b="1" dirty="0" smtClean="0"/>
              <a:t>Совет по науке </a:t>
            </a:r>
            <a:r>
              <a:rPr lang="ru-RU" sz="2000" dirty="0" smtClean="0"/>
              <a:t>вырабатывает ключевые решения по политике в этой области</a:t>
            </a:r>
            <a:endParaRPr lang="ru-RU" sz="2000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3961969" y="1461235"/>
            <a:ext cx="60959" cy="5961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39330" y="38483"/>
            <a:ext cx="1943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ПОДДЕРЖКА НАУКИ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28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2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5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554" y="486525"/>
            <a:ext cx="2985445" cy="158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82880" y="457200"/>
            <a:ext cx="11049000" cy="714375"/>
          </a:xfrm>
          <a:prstGeom prst="roundRect">
            <a:avLst>
              <a:gd name="adj" fmla="val 10472"/>
            </a:avLst>
          </a:prstGeom>
          <a:ln>
            <a:prstDash val="solid"/>
          </a:ln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Научный Тягач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557907" y="11792"/>
            <a:ext cx="1634093" cy="430887"/>
            <a:chOff x="9205172" y="1074820"/>
            <a:chExt cx="1634093" cy="430887"/>
          </a:xfrm>
        </p:grpSpPr>
        <p:pic>
          <p:nvPicPr>
            <p:cNvPr id="15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63836" y="1279948"/>
            <a:ext cx="109188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Научный тягач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i="1" dirty="0" smtClean="0"/>
              <a:t>Прошли: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12 июня 2014 года - участие в программе 9 Московского международного открытого книжного фестиваля на территории, прилегающей к Центральному Дому художника по адресу г. Москва, ул. Крымский Вал, 10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30 июня 2014 года – участие в открытие научной смены городского летнего лагеря Культурного центра ЗИЛ по адресу: г. Москва, ул. Восточная, д. 4, корп. 1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Ближайшие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12 июля 2014 года – участие во втором ежегодном семейном Фестивале Больничных клоунов «Рыжий», который пройдет на территории сада «Эрмитаж» по адресу: г. Москва, ул. Каретный ряд, д. 3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19 июля 2014 года – участие в программе фестиваля «Пикник Афиши»,  который пройдет на территории музея-заповедника «Коломенское» по адресу: г. Москва, проспект Андропова, д. 39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24922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449" y="4523979"/>
            <a:ext cx="1075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2378" y="1571650"/>
            <a:ext cx="1092038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«</a:t>
            </a:r>
            <a:r>
              <a:rPr lang="ru-RU" sz="1900" b="1" dirty="0">
                <a:solidFill>
                  <a:schemeClr val="tx1"/>
                </a:solidFill>
                <a:cs typeface="Arial" panose="020B0604020202020204" pitchFamily="34" charset="0"/>
              </a:rPr>
              <a:t>Научные бои» </a:t>
            </a:r>
            <a:endParaRPr lang="ru-RU" sz="19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2000" dirty="0" smtClean="0"/>
              <a:t>13.07.2014 </a:t>
            </a:r>
            <a:r>
              <a:rPr lang="ru-RU" sz="2000" dirty="0"/>
              <a:t>в Кинотеатре «Пионер» ЦПКиО им. Горького </a:t>
            </a:r>
          </a:p>
          <a:p>
            <a:r>
              <a:rPr lang="ru-RU" sz="2000" dirty="0"/>
              <a:t>27.07.2014 в Кинотеатре «Пионер» ЦПКиО им. Горького</a:t>
            </a:r>
          </a:p>
          <a:p>
            <a:r>
              <a:rPr lang="ru-RU" sz="2000" dirty="0"/>
              <a:t>17.08.2014 в Кинотеатре «Пионер» ЦПКиО им. Горького. 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dirty="0"/>
              <a:t>Далее примерные даты  </a:t>
            </a:r>
            <a:r>
              <a:rPr lang="ru-RU" sz="2000" dirty="0" smtClean="0"/>
              <a:t>проведения мероприятий</a:t>
            </a:r>
            <a:endParaRPr lang="ru-RU" sz="2000" dirty="0"/>
          </a:p>
          <a:p>
            <a:r>
              <a:rPr lang="ru-RU" sz="2000" dirty="0"/>
              <a:t>29.09.2014 </a:t>
            </a:r>
          </a:p>
          <a:p>
            <a:r>
              <a:rPr lang="ru-RU" sz="2000" dirty="0"/>
              <a:t>17.10.2014 </a:t>
            </a:r>
          </a:p>
          <a:p>
            <a:r>
              <a:rPr lang="ru-RU" sz="2000" dirty="0"/>
              <a:t>08.11.2014 </a:t>
            </a:r>
          </a:p>
          <a:p>
            <a:r>
              <a:rPr lang="ru-RU" sz="2000" dirty="0"/>
              <a:t>10.12.2014 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ru-RU" sz="19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2377" y="38483"/>
            <a:ext cx="2865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Популяризация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82880" y="457200"/>
            <a:ext cx="11049000" cy="714375"/>
          </a:xfrm>
          <a:prstGeom prst="roundRect">
            <a:avLst>
              <a:gd name="adj" fmla="val 10472"/>
            </a:avLst>
          </a:prstGeom>
          <a:ln>
            <a:prstDash val="solid"/>
          </a:ln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Научные Бои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12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http://vm.ru/photo/vecherka/2013/09/doc6bxba9rryh5m7hjjizp_800_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91" y="1223661"/>
            <a:ext cx="3315990" cy="21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rf.ru/Attachment.aspx?ID=512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427" y="4112618"/>
            <a:ext cx="3279754" cy="21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2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94299" y="6402059"/>
            <a:ext cx="2844800" cy="365125"/>
          </a:xfrm>
        </p:spPr>
        <p:txBody>
          <a:bodyPr/>
          <a:lstStyle/>
          <a:p>
            <a:fld id="{BD973B9F-CB40-446A-BB8E-2F16ABFEE93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576980"/>
            <a:ext cx="12192000" cy="837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Центры развития молодежного предпринимательства 2013 – 2014 годы</a:t>
            </a:r>
          </a:p>
        </p:txBody>
      </p:sp>
      <p:pic>
        <p:nvPicPr>
          <p:cNvPr id="12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19911"/>
              </p:ext>
            </p:extLst>
          </p:nvPr>
        </p:nvGraphicFramePr>
        <p:xfrm>
          <a:off x="1101436" y="1859972"/>
          <a:ext cx="976745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488"/>
                <a:gridCol w="5242967"/>
              </a:tblGrid>
              <a:tr h="3619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</a:tr>
              <a:tr h="366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МГИМО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400" b="0" dirty="0" smtClean="0"/>
                        <a:t>РЭУ </a:t>
                      </a:r>
                      <a:r>
                        <a:rPr lang="ru-RU" sz="2400" b="0" dirty="0" err="1" smtClean="0"/>
                        <a:t>им.Г.В.Плеханова</a:t>
                      </a:r>
                      <a:r>
                        <a:rPr lang="ru-RU" sz="2400" b="0" dirty="0" smtClean="0"/>
                        <a:t>                          </a:t>
                      </a:r>
                    </a:p>
                  </a:txBody>
                  <a:tcPr/>
                </a:tc>
              </a:tr>
              <a:tr h="366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МАМИ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МАМИ</a:t>
                      </a:r>
                    </a:p>
                  </a:txBody>
                  <a:tcPr/>
                </a:tc>
              </a:tr>
              <a:tr h="382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МЭСИ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НИУ ВШЭ</a:t>
                      </a:r>
                    </a:p>
                  </a:txBody>
                  <a:tcPr/>
                </a:tc>
              </a:tr>
              <a:tr h="413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МИРЭА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НИТУ </a:t>
                      </a:r>
                      <a:r>
                        <a:rPr lang="ru-RU" sz="2400" b="0" dirty="0" err="1" smtClean="0"/>
                        <a:t>МИСиС</a:t>
                      </a:r>
                      <a:endParaRPr lang="ru-RU" sz="2400" b="0" dirty="0" smtClean="0"/>
                    </a:p>
                  </a:txBody>
                  <a:tcPr/>
                </a:tc>
              </a:tr>
              <a:tr h="366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МГУ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им.М.В.Ломоносова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МГУ </a:t>
                      </a:r>
                      <a:r>
                        <a:rPr lang="ru-RU" sz="2400" b="0" dirty="0" err="1" smtClean="0"/>
                        <a:t>им.М.В.Ломоносова</a:t>
                      </a:r>
                      <a:endParaRPr lang="ru-RU" sz="2400" b="0" dirty="0" smtClean="0"/>
                    </a:p>
                  </a:txBody>
                  <a:tcPr/>
                </a:tc>
              </a:tr>
              <a:tr h="366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РАНХиГС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МГТУ </a:t>
                      </a:r>
                      <a:r>
                        <a:rPr lang="ru-RU" sz="2400" b="0" dirty="0" err="1" smtClean="0"/>
                        <a:t>им.Н.Э.Баумана</a:t>
                      </a:r>
                      <a:endParaRPr lang="ru-RU" sz="2400" b="0" dirty="0" smtClean="0"/>
                    </a:p>
                  </a:txBody>
                  <a:tcPr/>
                </a:tc>
              </a:tr>
              <a:tr h="366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МФТИ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МФТИ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2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19" y="274638"/>
            <a:ext cx="10972800" cy="1143000"/>
          </a:xfrm>
        </p:spPr>
        <p:txBody>
          <a:bodyPr/>
          <a:lstStyle/>
          <a:p>
            <a:r>
              <a:rPr lang="ru-RU" sz="4000" b="1" dirty="0" smtClean="0"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Результаты Программы в марте-феврале 2014:</a:t>
            </a:r>
            <a:endParaRPr lang="ru-RU" sz="4000" b="1" dirty="0">
              <a:latin typeface="+mj-lt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B9F-CB40-446A-BB8E-2F16ABFEE93F}" type="slidenum">
              <a:rPr lang="en-US" smtClean="0"/>
              <a:pPr/>
              <a:t>23</a:t>
            </a:fld>
            <a:endParaRPr lang="en-US">
              <a:latin typeface="Gals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00768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56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9329" y="532286"/>
            <a:ext cx="85215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cs typeface="Times New Roman" panose="02020603050405020304" pitchFamily="18" charset="0"/>
              </a:rPr>
              <a:t>Финансовая поддержка инновационных компаний (новые меры)</a:t>
            </a:r>
            <a:endParaRPr lang="en-US" sz="3000" b="1" dirty="0" smtClean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330" y="38483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Субсидии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389886" y="1371303"/>
            <a:ext cx="10715522" cy="493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•"/>
              <a:defRPr kumimoji="1" sz="32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–"/>
              <a:defRPr kumimoji="1" sz="28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•"/>
              <a:defRPr kumimoji="1" sz="24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–"/>
              <a:defRPr kumimoji="1" sz="20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»"/>
              <a:defRPr kumimoji="1" sz="20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новых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затрат на: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Приобретение прав на РИД или на средства индивидуализации по лицензионным (</a:t>
            </a:r>
            <a:r>
              <a:rPr lang="ru-RU" sz="1500" dirty="0" err="1" smtClean="0">
                <a:latin typeface="+mn-lt"/>
                <a:cs typeface="Times New Roman" panose="02020603050405020304" pitchFamily="18" charset="0"/>
              </a:rPr>
              <a:t>сублицензионным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) договорам в части изобретений, полезных моделей, топологий интегральных микросхем.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Подготовку и осуществление регистрации исключительных прав на РИД или на средства индивидуализации по стандартам </a:t>
            </a:r>
            <a:r>
              <a:rPr lang="ru-RU" sz="1500" dirty="0" err="1" smtClean="0">
                <a:latin typeface="+mn-lt"/>
                <a:cs typeface="Times New Roman" panose="02020603050405020304" pitchFamily="18" charset="0"/>
              </a:rPr>
              <a:t>Patent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+mn-lt"/>
                <a:cs typeface="Times New Roman" panose="02020603050405020304" pitchFamily="18" charset="0"/>
              </a:rPr>
              <a:t>Cooperation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+mn-lt"/>
                <a:cs typeface="Times New Roman" panose="02020603050405020304" pitchFamily="18" charset="0"/>
              </a:rPr>
              <a:t>Treaty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 (PCT) и (или) их государственной регистрацией в части изобретений, полезных моделей, промышленных образцов, товарных знаков.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Осуществление сертификации продукции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Технологическое присоединение </a:t>
            </a:r>
            <a:r>
              <a:rPr lang="ru-RU" sz="1500" dirty="0" err="1" smtClean="0">
                <a:latin typeface="+mn-lt"/>
                <a:cs typeface="Times New Roman" panose="02020603050405020304" pitchFamily="18" charset="0"/>
              </a:rPr>
              <a:t>энергопринимающих</a:t>
            </a: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 устройств объектов кап. строительства к электрическим сетям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Подключение к инженерным сетям и сооружениям газо-, тепло-, водоснабжения и водоотведения объектов кап. строительства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Подготовку и осуществление действий по выполнению обязательных требований законодательства, являющихся необходимыми для экспорта товаров</a:t>
            </a:r>
          </a:p>
          <a:p>
            <a:pPr algn="just"/>
            <a:r>
              <a:rPr lang="ru-RU" sz="1500" dirty="0" smtClean="0">
                <a:latin typeface="+mn-lt"/>
                <a:cs typeface="Times New Roman" panose="02020603050405020304" pitchFamily="18" charset="0"/>
              </a:rPr>
              <a:t>Проведение НИР организациями государственных академий наук, ГНЦ, вузами</a:t>
            </a:r>
            <a:endParaRPr lang="ru-RU" sz="15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480" y="6058037"/>
            <a:ext cx="8932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Первый отбор заявок </a:t>
            </a:r>
            <a:r>
              <a:rPr lang="ru-RU" dirty="0" smtClean="0"/>
              <a:t>осуществляется </a:t>
            </a:r>
            <a:r>
              <a:rPr lang="ru-RU" dirty="0"/>
              <a:t>с </a:t>
            </a:r>
            <a:r>
              <a:rPr lang="ru-RU" dirty="0" smtClean="0"/>
              <a:t>2 июня </a:t>
            </a:r>
            <a:r>
              <a:rPr lang="ru-RU" dirty="0"/>
              <a:t>по </a:t>
            </a:r>
            <a:r>
              <a:rPr lang="ru-RU" dirty="0" smtClean="0"/>
              <a:t>11 июля </a:t>
            </a:r>
            <a:r>
              <a:rPr lang="ru-RU" dirty="0"/>
              <a:t>2014 г.</a:t>
            </a:r>
          </a:p>
          <a:p>
            <a:pPr algn="just"/>
            <a:r>
              <a:rPr lang="ru-RU" dirty="0" smtClean="0"/>
              <a:t>Подписание </a:t>
            </a:r>
            <a:r>
              <a:rPr lang="ru-RU" dirty="0"/>
              <a:t>договоров с организациями о предоставлении субсидий: август 2014 г.</a:t>
            </a:r>
          </a:p>
        </p:txBody>
      </p:sp>
    </p:spTree>
    <p:extLst>
      <p:ext uri="{BB962C8B-B14F-4D97-AF65-F5344CB8AC3E}">
        <p14:creationId xmlns:p14="http://schemas.microsoft.com/office/powerpoint/2010/main" val="2511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56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9329" y="532286"/>
            <a:ext cx="85215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cs typeface="Times New Roman" panose="02020603050405020304" pitchFamily="18" charset="0"/>
              </a:rPr>
              <a:t>Финансовая поддержка инновационных компаний (новые меры)</a:t>
            </a:r>
            <a:endParaRPr lang="en-US" sz="3000" b="1" dirty="0" smtClean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330" y="38483"/>
            <a:ext cx="1027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Субсидии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396813" y="1757845"/>
            <a:ext cx="11012403" cy="345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•"/>
              <a:defRPr kumimoji="1" sz="32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–"/>
              <a:defRPr kumimoji="1" sz="28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•"/>
              <a:defRPr kumimoji="1" sz="24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–"/>
              <a:defRPr kumimoji="1" sz="20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Gals" charset="0"/>
              <a:buChar char="»"/>
              <a:defRPr kumimoji="1" sz="2000" kern="1200">
                <a:solidFill>
                  <a:schemeClr val="tx1"/>
                </a:solidFill>
                <a:latin typeface="Gals" charset="0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развитие инновационной инфраструктуры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затрат, связанных с: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/>
              <a:t>Приобретением и вводом в эксплуатацию высокотехнологичного, научного, лабораторного, исследовательского и мелкосерийного производственного оборудования.</a:t>
            </a:r>
          </a:p>
          <a:p>
            <a:pPr algn="just"/>
            <a:r>
              <a:rPr lang="ru-RU" sz="1800" dirty="0" smtClean="0"/>
              <a:t>Технологическим присоединением </a:t>
            </a:r>
            <a:r>
              <a:rPr lang="ru-RU" sz="1800" dirty="0" err="1" smtClean="0"/>
              <a:t>энергопринимающих</a:t>
            </a:r>
            <a:r>
              <a:rPr lang="ru-RU" sz="1800" dirty="0" smtClean="0"/>
              <a:t> устройств объектов капитального строительства, используемых организациями, к электрическим сетям.</a:t>
            </a:r>
          </a:p>
          <a:p>
            <a:pPr algn="just"/>
            <a:r>
              <a:rPr lang="ru-RU" sz="1800" dirty="0" smtClean="0"/>
              <a:t>Подключением (технологическим присоединением) к инженерным сетям и сооружениям газо-, тепло-, водоснабжения и водоотведения объектов капитального строительства организаций.</a:t>
            </a:r>
          </a:p>
          <a:p>
            <a:pPr algn="just"/>
            <a:r>
              <a:rPr lang="ru-RU" sz="1800" dirty="0" smtClean="0"/>
              <a:t>Приобретением нематериальных активов и программных средств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2424" y="5579919"/>
            <a:ext cx="11207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Прием заявок запланирован с </a:t>
            </a:r>
            <a:r>
              <a:rPr lang="ru-RU" dirty="0" smtClean="0"/>
              <a:t>15 июля </a:t>
            </a:r>
            <a:r>
              <a:rPr lang="ru-RU" dirty="0"/>
              <a:t>2014 г. по </a:t>
            </a:r>
            <a:r>
              <a:rPr lang="ru-RU" dirty="0" smtClean="0"/>
              <a:t>15 сентября </a:t>
            </a:r>
            <a:r>
              <a:rPr lang="ru-RU" dirty="0"/>
              <a:t>2014 г.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Подписание договоров с организациями о предоставлении субсидий: октябрь-ноябрь 2014 г.</a:t>
            </a:r>
          </a:p>
        </p:txBody>
      </p:sp>
    </p:spTree>
    <p:extLst>
      <p:ext uri="{BB962C8B-B14F-4D97-AF65-F5344CB8AC3E}">
        <p14:creationId xmlns:p14="http://schemas.microsoft.com/office/powerpoint/2010/main" val="23774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484784"/>
            <a:ext cx="7392821" cy="17281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Идея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мобильный лабораторный комплекс для проведения выездных научно-познавательных  мероприятий в парках и образовательных учреждениях города Москвы по тематическим направлениям: химия, биология, физика, математика, робототехника, </a:t>
            </a:r>
            <a:r>
              <a:rPr lang="ru-RU" sz="20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автодизайн</a:t>
            </a:r>
            <a:r>
              <a:rPr 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500" b="1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       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744" y="1605973"/>
            <a:ext cx="3735972" cy="210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9403" y="4280322"/>
            <a:ext cx="107361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2014 год</a:t>
            </a:r>
            <a:r>
              <a:rPr lang="ru-RU" dirty="0" smtClean="0"/>
              <a:t>: </a:t>
            </a:r>
            <a:r>
              <a:rPr lang="ru-RU" dirty="0"/>
              <a:t>30 выездных мероприятий в школы, детские дома, парки города Москвы, а также </a:t>
            </a:r>
            <a:r>
              <a:rPr lang="ru-RU" dirty="0" smtClean="0"/>
              <a:t>организация научно-познавательных занятий в </a:t>
            </a:r>
            <a:r>
              <a:rPr lang="ru-RU" dirty="0"/>
              <a:t>рамках </a:t>
            </a:r>
            <a:r>
              <a:rPr lang="ru-RU" dirty="0" smtClean="0"/>
              <a:t>мероприятий </a:t>
            </a:r>
            <a:r>
              <a:rPr lang="ru-RU" dirty="0"/>
              <a:t>общегородского масштаба</a:t>
            </a:r>
            <a:r>
              <a:rPr lang="ru-RU" dirty="0" smtClean="0"/>
              <a:t>.</a:t>
            </a:r>
          </a:p>
          <a:p>
            <a:endParaRPr lang="ru-RU" sz="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Аудитория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dirty="0"/>
              <a:t>6 +</a:t>
            </a:r>
          </a:p>
          <a:p>
            <a:pPr marL="0" indent="0">
              <a:buNone/>
            </a:pPr>
            <a:endParaRPr lang="ru-RU" sz="500" dirty="0" smtClean="0"/>
          </a:p>
          <a:p>
            <a:pPr marL="0" indent="0" algn="just">
              <a:buNone/>
            </a:pPr>
            <a:r>
              <a:rPr lang="ru-RU" b="1" dirty="0" smtClean="0"/>
              <a:t>      «</a:t>
            </a:r>
            <a:r>
              <a:rPr lang="ru-RU" b="1" dirty="0"/>
              <a:t>Научный тягач</a:t>
            </a:r>
            <a:r>
              <a:rPr lang="ru-RU" b="1" dirty="0" smtClean="0"/>
              <a:t>» </a:t>
            </a:r>
            <a:r>
              <a:rPr lang="ru-RU" dirty="0" smtClean="0"/>
              <a:t>- нескучный </a:t>
            </a:r>
            <a:r>
              <a:rPr lang="ru-RU" dirty="0"/>
              <a:t>взгляд на базовые школьные дисциплины.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403" y="3284984"/>
            <a:ext cx="7304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       Организаторы</a:t>
            </a:r>
            <a:r>
              <a:rPr lang="ru-RU" dirty="0">
                <a:cs typeface="Arial" panose="020B0604020202020204" pitchFamily="34" charset="0"/>
              </a:rPr>
              <a:t>: Департамент науки, промышленной политики и предпринимательства города Москвы совместно с Политехническим музеем.</a:t>
            </a:r>
          </a:p>
        </p:txBody>
      </p:sp>
      <p:pic>
        <p:nvPicPr>
          <p:cNvPr id="8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6050" y="38483"/>
            <a:ext cx="1585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Популяризация 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82880" y="457200"/>
            <a:ext cx="11049000" cy="714375"/>
          </a:xfrm>
          <a:prstGeom prst="roundRect">
            <a:avLst>
              <a:gd name="adj" fmla="val 10472"/>
            </a:avLst>
          </a:prstGeom>
          <a:ln>
            <a:prstDash val="solid"/>
          </a:ln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Научный Тягач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15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3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50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449" y="4523979"/>
            <a:ext cx="1075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2378" y="1571650"/>
            <a:ext cx="10920388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«</a:t>
            </a:r>
            <a:r>
              <a:rPr lang="ru-RU" sz="1900" b="1" dirty="0">
                <a:solidFill>
                  <a:schemeClr val="tx1"/>
                </a:solidFill>
                <a:cs typeface="Arial" panose="020B0604020202020204" pitchFamily="34" charset="0"/>
              </a:rPr>
              <a:t>Научные бои»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- это образовательная программа для молодых 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ученых 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новый формат досуга 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москвичей, а также: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поиск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новых лиц и имен в 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науке,</a:t>
            </a:r>
            <a:endParaRPr lang="ru-RU" sz="1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ривлечение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молодых ученых к 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популяризации современной  науки, 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создание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узнаваемого 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бренда.</a:t>
            </a:r>
            <a:endParaRPr lang="ru-RU" sz="1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	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Организаторы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: Департамент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науки, промышленной политики и предпринимательства города Москвы 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совместно с Политехническим музеем.</a:t>
            </a:r>
            <a:endParaRPr lang="ru-RU" sz="1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Идея: 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Молодые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исследователи учатся просто и интересно </a:t>
            </a:r>
            <a:endParaRPr lang="ru-RU" sz="19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рассказывать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о 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собственном научном проекте в течение 10 минут, 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используя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только подручные материалы. </a:t>
            </a:r>
            <a:r>
              <a:rPr 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Победителя </a:t>
            </a:r>
            <a:r>
              <a:rPr lang="ru-RU" sz="1900" dirty="0">
                <a:solidFill>
                  <a:schemeClr val="tx1"/>
                </a:solidFill>
                <a:cs typeface="Arial" panose="020B0604020202020204" pitchFamily="34" charset="0"/>
              </a:rPr>
              <a:t>определяет зритель.</a:t>
            </a:r>
          </a:p>
        </p:txBody>
      </p:sp>
      <p:pic>
        <p:nvPicPr>
          <p:cNvPr id="6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2377" y="38483"/>
            <a:ext cx="2865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Популяризация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82880" y="457200"/>
            <a:ext cx="11049000" cy="714375"/>
          </a:xfrm>
          <a:prstGeom prst="roundRect">
            <a:avLst>
              <a:gd name="adj" fmla="val 10472"/>
            </a:avLst>
          </a:prstGeom>
          <a:ln>
            <a:prstDash val="solid"/>
          </a:ln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Научные Бои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12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4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http://vm.ru/photo/vecherka/2013/09/doc6bxba9rryh5m7hjjizp_800_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91" y="1223661"/>
            <a:ext cx="3315990" cy="21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rf.ru/Attachment.aspx?ID=512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427" y="4112618"/>
            <a:ext cx="3279754" cy="21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0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00" y="443430"/>
            <a:ext cx="10412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Межвузовская программа подготовки инженеров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00" y="1768836"/>
            <a:ext cx="265127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cs typeface="Times New Roman" pitchFamily="18" charset="0"/>
              </a:rPr>
              <a:t>Задача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Подготовка кадров для коммерциализации высокотехнологичных </a:t>
            </a:r>
          </a:p>
          <a:p>
            <a:r>
              <a:rPr lang="ru-RU" sz="1400" dirty="0" smtClean="0">
                <a:cs typeface="Times New Roman" pitchFamily="18" charset="0"/>
              </a:rPr>
              <a:t>разработок </a:t>
            </a:r>
            <a:endParaRPr lang="en-US" sz="1400" dirty="0" smtClean="0">
              <a:cs typeface="Times New Roman" pitchFamily="18" charset="0"/>
            </a:endParaRPr>
          </a:p>
          <a:p>
            <a:endParaRPr lang="ru-RU" sz="1600" dirty="0" smtClean="0"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Решение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r>
              <a:rPr lang="ru-RU" sz="1400" dirty="0">
                <a:cs typeface="Times New Roman" pitchFamily="18" charset="0"/>
              </a:rPr>
              <a:t>М</a:t>
            </a:r>
            <a:r>
              <a:rPr lang="ru-RU" sz="1400" dirty="0" smtClean="0">
                <a:cs typeface="Times New Roman" pitchFamily="18" charset="0"/>
              </a:rPr>
              <a:t>агистерская межвузовская программа подготовки инженеров</a:t>
            </a:r>
            <a:endParaRPr lang="en-US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с навыками предпринимательства </a:t>
            </a:r>
          </a:p>
        </p:txBody>
      </p:sp>
      <p:pic>
        <p:nvPicPr>
          <p:cNvPr id="67" name="Picture 6" descr="https://encrypted-tbn0.gstatic.com/images?q=tbn:ANd9GcTiGt20ETHgZxmj5UQV7yDD5Zr7OuQyJeo0qGIxsTIA0XGDPH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37" y="5311158"/>
            <a:ext cx="822501" cy="54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50825" y="1803490"/>
            <a:ext cx="121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2014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82787" y="1846773"/>
            <a:ext cx="341081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Старт программы </a:t>
            </a:r>
          </a:p>
          <a:p>
            <a:r>
              <a:rPr lang="ru-RU" sz="1400" dirty="0" smtClean="0">
                <a:cs typeface="Times New Roman" pitchFamily="18" charset="0"/>
              </a:rPr>
              <a:t>в 2014 году</a:t>
            </a:r>
            <a:endParaRPr lang="en-US" sz="1400" dirty="0" smtClean="0">
              <a:cs typeface="Times New Roman" pitchFamily="18" charset="0"/>
            </a:endParaRPr>
          </a:p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Разработана программа обучения </a:t>
            </a:r>
          </a:p>
          <a:p>
            <a:r>
              <a:rPr lang="ru-RU" sz="1400" dirty="0" smtClean="0">
                <a:cs typeface="Times New Roman" pitchFamily="18" charset="0"/>
              </a:rPr>
              <a:t>и схема работы 3 пилотных ВУЗа: </a:t>
            </a:r>
          </a:p>
          <a:p>
            <a:r>
              <a:rPr lang="ru-RU" sz="1400" dirty="0" smtClean="0">
                <a:cs typeface="Times New Roman" pitchFamily="18" charset="0"/>
              </a:rPr>
              <a:t>МФТИ, МИСиС, МИФИ</a:t>
            </a:r>
          </a:p>
          <a:p>
            <a:endParaRPr lang="ru-RU" sz="1400" dirty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Отобраны </a:t>
            </a:r>
          </a:p>
          <a:p>
            <a:r>
              <a:rPr lang="ru-RU" sz="1400" dirty="0" smtClean="0">
                <a:cs typeface="Times New Roman" pitchFamily="18" charset="0"/>
              </a:rPr>
              <a:t>17 московских компаний</a:t>
            </a:r>
          </a:p>
          <a:p>
            <a:endParaRPr lang="ru-RU" sz="1400" dirty="0">
              <a:cs typeface="Times New Roman" pitchFamily="18" charset="0"/>
            </a:endParaRPr>
          </a:p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Отобраны </a:t>
            </a:r>
          </a:p>
          <a:p>
            <a:r>
              <a:rPr lang="ru-RU" sz="1400" dirty="0" smtClean="0">
                <a:cs typeface="Times New Roman" pitchFamily="18" charset="0"/>
              </a:rPr>
              <a:t>25 проектов для разработки</a:t>
            </a:r>
            <a:endParaRPr lang="en-US" sz="1400" dirty="0" smtClean="0">
              <a:cs typeface="Times New Roman" pitchFamily="18" charset="0"/>
            </a:endParaRPr>
          </a:p>
          <a:p>
            <a:endParaRPr lang="en-US" sz="1400" dirty="0" smtClean="0">
              <a:cs typeface="Times New Roman" pitchFamily="18" charset="0"/>
            </a:endParaRPr>
          </a:p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Идет набор не менее 30 студентов, которые пройдут обучение по магистерской программе в 2014-2016</a:t>
            </a:r>
          </a:p>
          <a:p>
            <a:endParaRPr lang="ru-RU" sz="1400" dirty="0" smtClean="0"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19117" y="2434542"/>
            <a:ext cx="74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19117" y="4169560"/>
            <a:ext cx="74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25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19117" y="4987235"/>
            <a:ext cx="74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30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9117" y="3284635"/>
            <a:ext cx="74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17</a:t>
            </a:r>
          </a:p>
        </p:txBody>
      </p:sp>
      <p:pic>
        <p:nvPicPr>
          <p:cNvPr id="1026" name="Picture 2" descr="http://mos-hi-tech.ru/system/redactor_assets/pictures/1/______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67" y="5406877"/>
            <a:ext cx="1056153" cy="3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s-hi-tech.ru/system/redactor_assets/pictures/2/______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49" y="5294677"/>
            <a:ext cx="962146" cy="5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os-hi-tech.ru/system/redactor_assets/pictures/3/______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23" y="5171687"/>
            <a:ext cx="827276" cy="82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496" y="1883705"/>
            <a:ext cx="4265729" cy="260902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"/>
            <a:ext cx="12192000" cy="25698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52030" y="-1358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1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"/>
            <a:ext cx="12192000" cy="45992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86246" y="49913"/>
            <a:ext cx="1042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Обучение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0125088" y="679512"/>
            <a:ext cx="1634093" cy="430887"/>
            <a:chOff x="9205172" y="1074820"/>
            <a:chExt cx="1634093" cy="430887"/>
          </a:xfrm>
        </p:grpSpPr>
        <p:pic>
          <p:nvPicPr>
            <p:cNvPr id="29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5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2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410454"/>
              </p:ext>
            </p:extLst>
          </p:nvPr>
        </p:nvGraphicFramePr>
        <p:xfrm>
          <a:off x="7851681" y="2065918"/>
          <a:ext cx="3828720" cy="273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2530" y="453772"/>
            <a:ext cx="4378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ЦМИТы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(1/2)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61348" y="1511112"/>
            <a:ext cx="386182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a typeface="Tahom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Возможность изготовления прототипов изделий по собственному проекту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ea typeface="Tahom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a typeface="Tahoma" panose="020B0604030504040204" pitchFamily="34" charset="0"/>
                <a:cs typeface="Times New Roman" pitchFamily="18" charset="0"/>
              </a:rPr>
              <a:t>Специализированные образовательные программы</a:t>
            </a:r>
          </a:p>
          <a:p>
            <a:endParaRPr lang="ru-RU" sz="1600" dirty="0" smtClean="0"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7" name="Picture 2" descr="http://innoros.ru/sites/default/files/imagecache/279x189/news/images/cmit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739" y="3932440"/>
            <a:ext cx="3099621" cy="209974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1" name="Прямоугольник 30"/>
          <p:cNvSpPr/>
          <p:nvPr/>
        </p:nvSpPr>
        <p:spPr>
          <a:xfrm>
            <a:off x="6799841" y="5544205"/>
            <a:ext cx="13355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66"/>
                </a:solidFill>
                <a:ea typeface="Tahoma" panose="020B0604030504040204" pitchFamily="34" charset="0"/>
                <a:cs typeface="Times New Roman" pitchFamily="18" charset="0"/>
              </a:rPr>
              <a:t>8000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05209" y="5361675"/>
            <a:ext cx="1431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Более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7078" y="1456109"/>
            <a:ext cx="335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cs typeface="Times New Roman" pitchFamily="18" charset="0"/>
              </a:rPr>
              <a:t>Результаты 2013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84314" y="5794699"/>
            <a:ext cx="143185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посетителей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982945" y="5544205"/>
            <a:ext cx="13355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66"/>
                </a:solidFill>
                <a:ea typeface="Tahoma" panose="020B0604030504040204" pitchFamily="34" charset="0"/>
                <a:cs typeface="Times New Roman" pitchFamily="18" charset="0"/>
              </a:rPr>
              <a:t>1000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782612" y="5343203"/>
            <a:ext cx="1431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a typeface="Tahoma" panose="020B0604030504040204" pitchFamily="34" charset="0"/>
                <a:cs typeface="Times New Roman" pitchFamily="18" charset="0"/>
              </a:rPr>
              <a:t>и</a:t>
            </a: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з них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925046" y="5632432"/>
            <a:ext cx="1268899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постоянных  </a:t>
            </a:r>
          </a:p>
          <a:p>
            <a:pPr algn="ctr">
              <a:lnSpc>
                <a:spcPts val="1200"/>
              </a:lnSpc>
            </a:pPr>
            <a:r>
              <a:rPr lang="ru-RU" sz="1400" dirty="0"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посетителей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22609" y="5632432"/>
            <a:ext cx="1723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dirty="0" err="1" smtClean="0">
                <a:ea typeface="Tahoma" panose="020B0604030504040204" pitchFamily="34" charset="0"/>
                <a:cs typeface="Times New Roman" pitchFamily="18" charset="0"/>
              </a:rPr>
              <a:t>ЦМИТов</a:t>
            </a: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 успешно </a:t>
            </a:r>
          </a:p>
          <a:p>
            <a:pPr>
              <a:lnSpc>
                <a:spcPts val="1200"/>
              </a:lnSpc>
            </a:pP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работа</a:t>
            </a:r>
            <a:r>
              <a:rPr lang="ru-RU" sz="1400" dirty="0">
                <a:ea typeface="Tahoma" panose="020B0604030504040204" pitchFamily="34" charset="0"/>
                <a:cs typeface="Times New Roman" pitchFamily="18" charset="0"/>
              </a:rPr>
              <a:t>ю</a:t>
            </a: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58813" y="5544205"/>
            <a:ext cx="11375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66"/>
                </a:solidFill>
                <a:ea typeface="Tahoma" panose="020B0604030504040204" pitchFamily="34" charset="0"/>
                <a:cs typeface="Times New Roman" pitchFamily="18" charset="0"/>
              </a:rPr>
              <a:t>11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91165" y="5324732"/>
            <a:ext cx="6516000" cy="0"/>
          </a:xfrm>
          <a:prstGeom prst="line">
            <a:avLst/>
          </a:prstGeom>
          <a:ln>
            <a:solidFill>
              <a:srgbClr val="FF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7073897" y="5291645"/>
            <a:ext cx="72000" cy="720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Овал 51"/>
          <p:cNvSpPr/>
          <p:nvPr/>
        </p:nvSpPr>
        <p:spPr>
          <a:xfrm>
            <a:off x="5155571" y="5285785"/>
            <a:ext cx="72000" cy="720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9287049" y="5285061"/>
            <a:ext cx="72000" cy="720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25698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4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39330" y="38483"/>
            <a:ext cx="1042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Обучение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33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6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950435" y="1717270"/>
            <a:ext cx="3988429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Современное оборудование для </a:t>
            </a:r>
          </a:p>
          <a:p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персонального производства:</a:t>
            </a:r>
          </a:p>
          <a:p>
            <a:pPr marL="176213" lvl="1" indent="-176213"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3D-принтеры</a:t>
            </a:r>
          </a:p>
          <a:p>
            <a:pPr marL="176213" lvl="1" indent="-1762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3D-сканеры</a:t>
            </a:r>
          </a:p>
          <a:p>
            <a:pPr marL="176213" lvl="1" indent="-1762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фрезерные, гравировальные и лазерные станки</a:t>
            </a:r>
          </a:p>
          <a:p>
            <a:pPr marL="176213" lvl="1" indent="-176213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dirty="0">
                <a:ea typeface="Tahoma" panose="020B0604030504040204" pitchFamily="34" charset="0"/>
                <a:cs typeface="Times New Roman" pitchFamily="18" charset="0"/>
              </a:rPr>
              <a:t>ручной инструмент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348" y="1007770"/>
            <a:ext cx="7159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66"/>
                </a:solidFill>
                <a:ea typeface="Tahoma" panose="020B0604030504040204" pitchFamily="34" charset="0"/>
                <a:cs typeface="Times New Roman" pitchFamily="18" charset="0"/>
              </a:rPr>
              <a:t>Центр Молодежного Инновационного Творчества это</a:t>
            </a:r>
            <a:r>
              <a:rPr lang="ru-RU" sz="2400" dirty="0" smtClean="0">
                <a:solidFill>
                  <a:srgbClr val="FF0066"/>
                </a:solidFill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58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394" y="524362"/>
            <a:ext cx="765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ЦМИТы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(2/2)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78325" y="1532361"/>
            <a:ext cx="35477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ea typeface="Tahoma" panose="020B0604030504040204" pitchFamily="34" charset="0"/>
                <a:cs typeface="Times New Roman" pitchFamily="18" charset="0"/>
              </a:rPr>
              <a:t>Перспективы развития 2014 г.</a:t>
            </a:r>
          </a:p>
          <a:p>
            <a:pPr indent="180000"/>
            <a:endParaRPr lang="ru-RU" sz="1400" dirty="0" smtClean="0">
              <a:ea typeface="Tahoma" panose="020B0604030504040204" pitchFamily="34" charset="0"/>
              <a:cs typeface="Times New Roman" pitchFamily="18" charset="0"/>
            </a:endParaRPr>
          </a:p>
          <a:p>
            <a:pPr indent="180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Программа развития сети ЦТПО и ЦМИТ совместно с Департаментом Образования  – рост сети  и расширение сервисов</a:t>
            </a:r>
          </a:p>
          <a:p>
            <a:pPr indent="1800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ea typeface="Tahoma" panose="020B0604030504040204" pitchFamily="34" charset="0"/>
              <a:cs typeface="Times New Roman" pitchFamily="18" charset="0"/>
            </a:endParaRPr>
          </a:p>
          <a:p>
            <a:pPr indent="180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Должны стать центрами притяжения активной молодежи</a:t>
            </a:r>
          </a:p>
          <a:p>
            <a:pPr indent="1800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ea typeface="Tahoma" panose="020B0604030504040204" pitchFamily="34" charset="0"/>
              <a:cs typeface="Times New Roman" pitchFamily="18" charset="0"/>
            </a:endParaRPr>
          </a:p>
          <a:p>
            <a:pPr indent="180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Проведение конкурсов/олимпиад по </a:t>
            </a:r>
            <a:r>
              <a:rPr lang="en-US" sz="1400" dirty="0" smtClean="0">
                <a:ea typeface="Tahoma" panose="020B0604030504040204" pitchFamily="34" charset="0"/>
                <a:cs typeface="Times New Roman" pitchFamily="18" charset="0"/>
              </a:rPr>
              <a:t>3D </a:t>
            </a: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моделированию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00" y="1532361"/>
            <a:ext cx="3814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66"/>
                </a:solidFill>
                <a:cs typeface="Times New Roman" pitchFamily="18" charset="0"/>
              </a:rPr>
              <a:t>Примеры проектов</a:t>
            </a:r>
            <a:endParaRPr lang="ru-RU" sz="1600" dirty="0" smtClean="0">
              <a:solidFill>
                <a:srgbClr val="FF0066"/>
              </a:solidFill>
              <a:cs typeface="Times New Roman" pitchFamily="18" charset="0"/>
            </a:endParaRPr>
          </a:p>
        </p:txBody>
      </p:sp>
      <p:pic>
        <p:nvPicPr>
          <p:cNvPr id="24" name="Picture 2" descr="C:\Users\Мустафина Анастасия\AppData\Local\Microsoft\Windows\Temporary Internet Files\Content.Outlook\7O1BH5A8\пла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835" y="2106363"/>
            <a:ext cx="2269933" cy="199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10127"/>
          <a:stretch>
            <a:fillRect/>
          </a:stretch>
        </p:blipFill>
        <p:spPr bwMode="auto">
          <a:xfrm>
            <a:off x="4434315" y="2105301"/>
            <a:ext cx="2254102" cy="20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20000" y="4192070"/>
            <a:ext cx="354773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a typeface="Tahoma" panose="020B0604030504040204" pitchFamily="34" charset="0"/>
                <a:cs typeface="Times New Roman" pitchFamily="18" charset="0"/>
              </a:rPr>
              <a:t>ЦМИТ «СТАНКИН»</a:t>
            </a:r>
          </a:p>
          <a:p>
            <a:r>
              <a:rPr lang="ru-RU" sz="1200" dirty="0" smtClean="0">
                <a:ea typeface="Tahoma" panose="020B0604030504040204" pitchFamily="34" charset="0"/>
                <a:cs typeface="Times New Roman" pitchFamily="18" charset="0"/>
              </a:rPr>
              <a:t>Проект «Плата» - разработка и исследование платы, содержащую датчик ускорения и имеющую интерфейс для подключения к GPS-процессору для снятия контрольных показаний о текущих координатах. </a:t>
            </a:r>
          </a:p>
          <a:p>
            <a:r>
              <a:rPr lang="ru-RU" sz="1200" dirty="0" smtClean="0">
                <a:ea typeface="Tahoma" panose="020B0604030504040204" pitchFamily="34" charset="0"/>
                <a:cs typeface="Times New Roman" pitchFamily="18" charset="0"/>
              </a:rPr>
              <a:t>Проект получил  в 2013 году золотую медаль городской научно-практической конференции "Исследуем и проектируем", проходящей ежегодно на базе лицея №1501. Плату собрали студенты СТАНКИН совместно со школьниками</a:t>
            </a:r>
          </a:p>
          <a:p>
            <a:endParaRPr lang="ru-RU" sz="1400" dirty="0" smtClean="0"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53443" y="4192070"/>
            <a:ext cx="34076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a typeface="Tahoma" panose="020B0604030504040204" pitchFamily="34" charset="0"/>
                <a:cs typeface="Times New Roman" pitchFamily="18" charset="0"/>
              </a:rPr>
              <a:t>ЦМИТ «Центр </a:t>
            </a:r>
            <a:r>
              <a:rPr lang="ru-RU" sz="1400" b="1" dirty="0" err="1" smtClean="0">
                <a:ea typeface="Tahoma" panose="020B0604030504040204" pitchFamily="34" charset="0"/>
                <a:cs typeface="Times New Roman" pitchFamily="18" charset="0"/>
              </a:rPr>
              <a:t>прототипирования</a:t>
            </a:r>
            <a:r>
              <a:rPr lang="ru-RU" sz="1400" b="1" dirty="0" smtClean="0"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ea typeface="Tahoma" panose="020B0604030504040204" pitchFamily="34" charset="0"/>
                <a:cs typeface="Times New Roman" pitchFamily="18" charset="0"/>
              </a:rPr>
              <a:t>НИУ ВШЭ / МАТИ»</a:t>
            </a:r>
            <a:endParaRPr lang="ru-RU" sz="1400" dirty="0" smtClean="0"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sz="1200" dirty="0" smtClean="0">
                <a:ea typeface="Tahoma" panose="020B0604030504040204" pitchFamily="34" charset="0"/>
                <a:cs typeface="Times New Roman" pitchFamily="18" charset="0"/>
              </a:rPr>
              <a:t>Проект «Роботы-сумоисты» - изготовление корпуса и деталей для роботов-сумоистов для участия в открытых соревнованиях, проводимых Ассоциацией Спортивной Робототехники</a:t>
            </a:r>
          </a:p>
          <a:p>
            <a:r>
              <a:rPr lang="ru-RU" sz="1200" dirty="0" smtClean="0">
                <a:ea typeface="Tahoma" panose="020B0604030504040204" pitchFamily="34" charset="0"/>
                <a:cs typeface="Times New Roman" pitchFamily="18" charset="0"/>
              </a:rPr>
              <a:t>в г. Санкт-Петербурге 7-8 декабря 2014 года. Корпусы и детали  собрали студенты МИЭМ</a:t>
            </a:r>
          </a:p>
          <a:p>
            <a:r>
              <a:rPr lang="ru-RU" sz="1200" dirty="0" smtClean="0">
                <a:ea typeface="Tahoma" panose="020B0604030504040204" pitchFamily="34" charset="0"/>
                <a:cs typeface="Times New Roman" pitchFamily="18" charset="0"/>
              </a:rPr>
              <a:t>и НИУ ВШЭ.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405967" y="5606753"/>
            <a:ext cx="1431852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участников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717503" y="5373917"/>
            <a:ext cx="9942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66"/>
                </a:solidFill>
                <a:ea typeface="Tahoma" panose="020B0604030504040204" pitchFamily="34" charset="0"/>
                <a:cs typeface="Times New Roman" pitchFamily="18" charset="0"/>
              </a:rPr>
              <a:t>8000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478278" y="5452864"/>
            <a:ext cx="1247697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конкурсных проектов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699016" y="5356529"/>
            <a:ext cx="9250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66"/>
                </a:solidFill>
                <a:ea typeface="Tahoma" panose="020B0604030504040204" pitchFamily="34" charset="0"/>
                <a:cs typeface="Times New Roman" pitchFamily="18" charset="0"/>
              </a:rPr>
              <a:t>250</a:t>
            </a:r>
          </a:p>
        </p:txBody>
      </p:sp>
      <p:pic>
        <p:nvPicPr>
          <p:cNvPr id="1026" name="Picture 2" descr="Департамент образова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064" y="2554337"/>
            <a:ext cx="965577" cy="3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9241401" y="4741675"/>
            <a:ext cx="1431852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err="1" smtClean="0">
                <a:ea typeface="Tahoma" panose="020B0604030504040204" pitchFamily="34" charset="0"/>
                <a:cs typeface="Times New Roman" pitchFamily="18" charset="0"/>
              </a:rPr>
              <a:t>ЦМИТов</a:t>
            </a:r>
            <a:endParaRPr lang="ru-RU" sz="1400" dirty="0" smtClean="0"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400" dirty="0" smtClean="0">
                <a:ea typeface="Tahoma" panose="020B0604030504040204" pitchFamily="34" charset="0"/>
                <a:cs typeface="Times New Roman" pitchFamily="18" charset="0"/>
              </a:rPr>
              <a:t>открыто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897840" y="4653482"/>
            <a:ext cx="9250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66"/>
                </a:solidFill>
                <a:ea typeface="Tahoma" panose="020B0604030504040204" pitchFamily="34" charset="0"/>
                <a:cs typeface="Times New Roman" pitchFamily="18" charset="0"/>
              </a:rPr>
              <a:t>20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839363" y="5316440"/>
            <a:ext cx="3729162" cy="78289"/>
            <a:chOff x="8028729" y="5261024"/>
            <a:chExt cx="3729162" cy="78289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8028729" y="5297024"/>
              <a:ext cx="3729162" cy="0"/>
            </a:xfrm>
            <a:prstGeom prst="line">
              <a:avLst/>
            </a:prstGeom>
            <a:ln>
              <a:solidFill>
                <a:srgbClr val="FF0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Овал 58"/>
            <p:cNvSpPr/>
            <p:nvPr/>
          </p:nvSpPr>
          <p:spPr>
            <a:xfrm>
              <a:off x="8248392" y="5267313"/>
              <a:ext cx="72000" cy="720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0074693" y="5261024"/>
              <a:ext cx="72000" cy="72000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8392883" y="4553517"/>
            <a:ext cx="2196000" cy="0"/>
          </a:xfrm>
          <a:prstGeom prst="line">
            <a:avLst/>
          </a:prstGeom>
          <a:ln>
            <a:solidFill>
              <a:srgbClr val="FF0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357005" y="4525959"/>
            <a:ext cx="72000" cy="720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25698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4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39330" y="38483"/>
            <a:ext cx="1088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Обучение 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32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7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4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59" y="1495636"/>
            <a:ext cx="971248" cy="100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14" y="3410975"/>
            <a:ext cx="1006716" cy="60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525397217"/>
              </p:ext>
            </p:extLst>
          </p:nvPr>
        </p:nvGraphicFramePr>
        <p:xfrm>
          <a:off x="2240744" y="1500522"/>
          <a:ext cx="7931224" cy="376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0646" y="457200"/>
            <a:ext cx="1076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cs typeface="Times New Roman" panose="02020603050405020304" pitchFamily="18" charset="0"/>
              </a:rPr>
              <a:t>Центры </a:t>
            </a:r>
            <a:r>
              <a:rPr lang="ru-RU" sz="3000" dirty="0">
                <a:cs typeface="Times New Roman" panose="02020603050405020304" pitchFamily="18" charset="0"/>
              </a:rPr>
              <a:t>развития молодежного предпринимательства</a:t>
            </a:r>
          </a:p>
          <a:p>
            <a:endParaRPr lang="ru-RU" sz="3000" dirty="0" smtClean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533" y="1095756"/>
            <a:ext cx="3540273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  <a:sym typeface="Times New Roman" charset="0"/>
              </a:rPr>
              <a:t>Миссия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  <a:sym typeface="Times New Roman" charset="0"/>
              </a:rPr>
              <a:t>Центров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ru-RU" dirty="0" smtClean="0">
                <a:cs typeface="Times New Roman" pitchFamily="18" charset="0"/>
                <a:sym typeface="Times New Roman" charset="0"/>
              </a:rPr>
              <a:t>Содействие </a:t>
            </a:r>
            <a:r>
              <a:rPr lang="ru-RU" dirty="0">
                <a:cs typeface="Times New Roman" pitchFamily="18" charset="0"/>
                <a:sym typeface="Times New Roman" charset="0"/>
              </a:rPr>
              <a:t>реализации молодежных </a:t>
            </a:r>
            <a:r>
              <a:rPr lang="ru-RU" dirty="0" smtClean="0">
                <a:cs typeface="Times New Roman" pitchFamily="18" charset="0"/>
                <a:sym typeface="Times New Roman" charset="0"/>
              </a:rPr>
              <a:t>инициатив </a:t>
            </a:r>
            <a:r>
              <a:rPr lang="ru-RU" dirty="0">
                <a:cs typeface="Times New Roman" pitchFamily="18" charset="0"/>
                <a:sym typeface="Times New Roman" charset="0"/>
              </a:rPr>
              <a:t>в сфере предпринимательства </a:t>
            </a:r>
            <a:endParaRPr lang="en-US" dirty="0">
              <a:cs typeface="Times New Roman" pitchFamily="18" charset="0"/>
              <a:sym typeface="Times New Roman" charset="0"/>
            </a:endParaRPr>
          </a:p>
          <a:p>
            <a:endParaRPr lang="ru-RU" dirty="0" smtClean="0">
              <a:solidFill>
                <a:srgbClr val="00B0F0"/>
              </a:solidFill>
              <a:cs typeface="Times New Roman" pitchFamily="18" charset="0"/>
              <a:sym typeface="Times New Roman" charset="0"/>
            </a:endParaRPr>
          </a:p>
          <a:p>
            <a:r>
              <a:rPr lang="ru-RU" dirty="0" smtClean="0">
                <a:solidFill>
                  <a:srgbClr val="00B0F0"/>
                </a:solidFill>
                <a:cs typeface="Times New Roman" pitchFamily="18" charset="0"/>
                <a:sym typeface="Times New Roman" charset="0"/>
              </a:rPr>
              <a:t>Цель создания</a:t>
            </a:r>
            <a:endParaRPr lang="en-US" dirty="0">
              <a:solidFill>
                <a:srgbClr val="00B0F0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ru-RU" dirty="0" smtClean="0">
                <a:cs typeface="Times New Roman" pitchFamily="18" charset="0"/>
              </a:rPr>
              <a:t>Р</a:t>
            </a:r>
            <a:r>
              <a:rPr lang="ru-RU" dirty="0" smtClean="0">
                <a:cs typeface="Times New Roman" pitchFamily="18" charset="0"/>
                <a:sym typeface="Times New Roman" charset="0"/>
              </a:rPr>
              <a:t>азвитие </a:t>
            </a:r>
            <a:r>
              <a:rPr lang="ru-RU" dirty="0">
                <a:cs typeface="Times New Roman" pitchFamily="18" charset="0"/>
                <a:sym typeface="Times New Roman" charset="0"/>
              </a:rPr>
              <a:t>инфраструктуры поддержки начинающих </a:t>
            </a:r>
            <a:r>
              <a:rPr lang="ru-RU" dirty="0" smtClean="0">
                <a:cs typeface="Times New Roman" pitchFamily="18" charset="0"/>
                <a:sym typeface="Times New Roman" charset="0"/>
              </a:rPr>
              <a:t>предпринимателей</a:t>
            </a:r>
          </a:p>
          <a:p>
            <a:endParaRPr lang="ru-RU" sz="1400" dirty="0">
              <a:cs typeface="Times New Roman" pitchFamily="18" charset="0"/>
              <a:sym typeface="Times New Roman" charset="0"/>
            </a:endParaRPr>
          </a:p>
          <a:p>
            <a:pPr>
              <a:lnSpc>
                <a:spcPts val="1600"/>
              </a:lnSpc>
              <a:spcBef>
                <a:spcPts val="1000"/>
              </a:spcBef>
            </a:pPr>
            <a:endParaRPr lang="ru-RU" sz="1400" dirty="0"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25698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39330" y="38483"/>
            <a:ext cx="192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Коммерциализация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074773" y="4092580"/>
            <a:ext cx="3746396" cy="2180616"/>
            <a:chOff x="3527578" y="1722612"/>
            <a:chExt cx="5618177" cy="5729934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394114" y="5666531"/>
              <a:ext cx="1783114" cy="1786015"/>
              <a:chOff x="11832101" y="-1623870"/>
              <a:chExt cx="1964931" cy="2214076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11832101" y="-1623870"/>
                <a:ext cx="1963258" cy="221407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84223" y="-1154436"/>
                <a:ext cx="1912809" cy="1275206"/>
              </a:xfrm>
              <a:prstGeom prst="rect">
                <a:avLst/>
              </a:prstGeom>
            </p:spPr>
          </p:pic>
        </p:grpSp>
        <p:grpSp>
          <p:nvGrpSpPr>
            <p:cNvPr id="23" name="Группа 22"/>
            <p:cNvGrpSpPr/>
            <p:nvPr/>
          </p:nvGrpSpPr>
          <p:grpSpPr>
            <a:xfrm>
              <a:off x="7175710" y="1782425"/>
              <a:ext cx="1970045" cy="1783534"/>
              <a:chOff x="9085296" y="3543735"/>
              <a:chExt cx="2380181" cy="2214076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9168350" y="3543735"/>
                <a:ext cx="2214076" cy="221407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5296" y="3952561"/>
                <a:ext cx="2380181" cy="1396424"/>
              </a:xfrm>
              <a:prstGeom prst="rect">
                <a:avLst/>
              </a:prstGeom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7244453" y="3759006"/>
              <a:ext cx="1901302" cy="1783534"/>
              <a:chOff x="9168350" y="6070788"/>
              <a:chExt cx="2214076" cy="2214076"/>
            </a:xfrm>
          </p:grpSpPr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9168350" y="6070788"/>
                <a:ext cx="2214076" cy="221407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3335" y="6426142"/>
                <a:ext cx="2046779" cy="1463408"/>
              </a:xfrm>
              <a:prstGeom prst="rect">
                <a:avLst/>
              </a:prstGeom>
            </p:spPr>
          </p:pic>
        </p:grpSp>
        <p:grpSp>
          <p:nvGrpSpPr>
            <p:cNvPr id="32" name="Группа 31"/>
            <p:cNvGrpSpPr/>
            <p:nvPr/>
          </p:nvGrpSpPr>
          <p:grpSpPr>
            <a:xfrm>
              <a:off x="3527578" y="3743240"/>
              <a:ext cx="1753334" cy="1782121"/>
              <a:chOff x="9249661" y="3742293"/>
              <a:chExt cx="2214076" cy="2214076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9249661" y="3742293"/>
                <a:ext cx="2214076" cy="221407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8564" y="4246349"/>
                <a:ext cx="1904762" cy="1269841"/>
              </a:xfrm>
              <a:prstGeom prst="rect">
                <a:avLst/>
              </a:prstGeom>
            </p:spPr>
          </p:pic>
        </p:grp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176" y="3759006"/>
              <a:ext cx="1783534" cy="178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Группа 33"/>
            <p:cNvGrpSpPr/>
            <p:nvPr/>
          </p:nvGrpSpPr>
          <p:grpSpPr>
            <a:xfrm>
              <a:off x="3591544" y="1722612"/>
              <a:ext cx="1753334" cy="1815684"/>
              <a:chOff x="11686247" y="3543735"/>
              <a:chExt cx="2214076" cy="2214076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11686247" y="3543735"/>
                <a:ext cx="2214076" cy="221407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2413" y="3821740"/>
                <a:ext cx="1841744" cy="1658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5441413" y="1764675"/>
              <a:ext cx="1685060" cy="1783534"/>
              <a:chOff x="6644029" y="1519823"/>
              <a:chExt cx="2214076" cy="2214076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644029" y="1519823"/>
                <a:ext cx="2214076" cy="221407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536" y="1945040"/>
                <a:ext cx="1685061" cy="1418819"/>
              </a:xfrm>
              <a:prstGeom prst="rect">
                <a:avLst/>
              </a:prstGeom>
            </p:spPr>
          </p:pic>
        </p:grpSp>
      </p:grpSp>
      <p:grpSp>
        <p:nvGrpSpPr>
          <p:cNvPr id="50" name="Группа 49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51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8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2" descr="http://www.teachingcollegeenglish.com/wp-content/uploads/2013/02/light-bulb-idea-from-beginanadventure-blogspot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10" y="4658591"/>
            <a:ext cx="1107001" cy="9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215747" y="5843961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/>
              <a:t>Бизнес-идея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46" y="2459133"/>
            <a:ext cx="1118696" cy="73439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28" y="1330333"/>
            <a:ext cx="667739" cy="79219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092878" y="4807907"/>
            <a:ext cx="198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Форматы работы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029285" y="3252417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 smtClean="0"/>
              <a:t>Бизнес-проект</a:t>
            </a:r>
            <a:endParaRPr lang="ru-RU" sz="1800" b="1" i="1" dirty="0"/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433" b="99629" l="4736" r="89936"/>
                    </a14:imgEffect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450" y="1234885"/>
            <a:ext cx="1542422" cy="18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00" y="432000"/>
            <a:ext cx="76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cs typeface="Times New Roman" panose="02020603050405020304" pitchFamily="18" charset="0"/>
              </a:rPr>
              <a:t>Площадка АПИ Москва </a:t>
            </a:r>
            <a:endParaRPr lang="en-US" sz="3000" dirty="0" smtClean="0">
              <a:cs typeface="Times New Roman" panose="02020603050405020304" pitchFamily="18" charset="0"/>
            </a:endParaRPr>
          </a:p>
          <a:p>
            <a:r>
              <a:rPr lang="ru-RU" sz="3000" dirty="0" smtClean="0">
                <a:cs typeface="Times New Roman" panose="02020603050405020304" pitchFamily="18" charset="0"/>
              </a:rPr>
              <a:t>КРАСНЫЙ ОКТЯБРЬ </a:t>
            </a:r>
            <a:endParaRPr lang="en-US" sz="3000" dirty="0" smtClean="0"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634" y="1604406"/>
            <a:ext cx="392033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Первый акселератор международного класса в Москве 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запущен в сентябре 2013 года</a:t>
            </a:r>
          </a:p>
          <a:p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  ИТ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проекты</a:t>
            </a:r>
          </a:p>
          <a:p>
            <a:pPr marL="28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  Инвесторы</a:t>
            </a:r>
          </a:p>
          <a:p>
            <a:pPr marL="28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  Инфраструктура</a:t>
            </a:r>
          </a:p>
          <a:p>
            <a:pPr marL="28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  Эксперты</a:t>
            </a:r>
          </a:p>
          <a:p>
            <a:pPr marL="28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imes New Roman" pitchFamily="18" charset="0"/>
              </a:rPr>
              <a:t>  Срок размещения 6 месяцев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висы</a:t>
            </a:r>
          </a:p>
          <a:p>
            <a:pPr marL="10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Открытое офисное пространство (1500 м</a:t>
            </a:r>
            <a:r>
              <a:rPr lang="ru-RU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)</a:t>
            </a:r>
          </a:p>
          <a:p>
            <a:pPr marL="10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Залы для мероприятий</a:t>
            </a:r>
          </a:p>
          <a:p>
            <a:pPr marL="10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Консультационные услуги</a:t>
            </a:r>
          </a:p>
          <a:p>
            <a:pPr marL="10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Дополнительное образование </a:t>
            </a:r>
          </a:p>
          <a:p>
            <a:pPr marL="105750" indent="-285750">
              <a:buFont typeface="Wingdings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Контакты с лидерами отрасли, частными и венчурными инвесторами, менторами, бизнес-ангелами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6"/>
          <a:stretch/>
        </p:blipFill>
        <p:spPr bwMode="auto">
          <a:xfrm>
            <a:off x="4722629" y="573710"/>
            <a:ext cx="1762258" cy="8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525032" y="1984253"/>
            <a:ext cx="2916100" cy="2826881"/>
            <a:chOff x="4165184" y="3251603"/>
            <a:chExt cx="2916100" cy="2826881"/>
          </a:xfrm>
        </p:grpSpPr>
        <p:pic>
          <p:nvPicPr>
            <p:cNvPr id="23" name="Picture 9" descr="http://gazetahot.ru/uploads/posts/2013-10/13831212373sal6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804" y="3251603"/>
              <a:ext cx="2899391" cy="2174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" descr="E:\ЦИР\API\Мероприятия API\Январь 2014\content_workplace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184" y="5437844"/>
              <a:ext cx="945609" cy="63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E:\ЦИР\API\Мероприятия API\Январь 2014\API Moscow_Altair Capital_Igor Ryabenk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03" y="5437844"/>
              <a:ext cx="959461" cy="640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C:\API photo\10092013_API moscow презентация\IMG_264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5039" y="5437844"/>
              <a:ext cx="956245" cy="637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рямоугольник 31"/>
          <p:cNvSpPr/>
          <p:nvPr/>
        </p:nvSpPr>
        <p:spPr>
          <a:xfrm>
            <a:off x="552030" y="-25017"/>
            <a:ext cx="154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новая экономика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"/>
            <a:ext cx="12192000" cy="45992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39330" y="38483"/>
            <a:ext cx="1312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Акселерация</a:t>
            </a:r>
            <a:endParaRPr lang="ru-RU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125088" y="668082"/>
            <a:ext cx="1634093" cy="430887"/>
            <a:chOff x="9205172" y="1074820"/>
            <a:chExt cx="1634093" cy="430887"/>
          </a:xfrm>
        </p:grpSpPr>
        <p:pic>
          <p:nvPicPr>
            <p:cNvPr id="25" name="Picture 5" descr="C:\Users\Sasa\Desktop\dep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205172" y="1156133"/>
              <a:ext cx="1049595" cy="290723"/>
            </a:xfrm>
            <a:prstGeom prst="round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10337119" y="1074820"/>
              <a:ext cx="502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cs typeface="Times New Roman" panose="02020603050405020304" pitchFamily="18" charset="0"/>
                </a:rPr>
                <a:t>9</a:t>
              </a:r>
              <a:endParaRPr lang="ru-RU" sz="22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028005" y="1559879"/>
            <a:ext cx="361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Результаты 2013</a:t>
            </a:r>
            <a:endParaRPr lang="ru-RU" sz="3200" dirty="0" smtClean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3422" y="2371172"/>
            <a:ext cx="385857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ИТ-проектов,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прошедших программу акселерации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новых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рабочих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мест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выручка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проектов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общая сумма частных инвестиций</a:t>
            </a: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 проекты на январь 2014 года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22764" y="2283684"/>
            <a:ext cx="745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40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61306" y="4394025"/>
            <a:ext cx="1046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217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78178" y="2837682"/>
            <a:ext cx="1088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20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25032" y="5840850"/>
            <a:ext cx="1340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00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79689" y="3402128"/>
            <a:ext cx="119991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16,1</a:t>
            </a:r>
          </a:p>
          <a:p>
            <a:pPr algn="r">
              <a:lnSpc>
                <a:spcPts val="1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млн. руб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65324" y="5168993"/>
            <a:ext cx="1221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1/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3</a:t>
            </a:r>
            <a:endParaRPr lang="ru-RU" sz="30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3480" y="5774946"/>
            <a:ext cx="606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образовательных и деловых мероприятий,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т.ч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 Конкурс-акселератор Поколение Старт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Хакатон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ДИТ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1177" y="5153890"/>
            <a:ext cx="582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отношение государственных (65 млн.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руб. 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площадку) к частным инвестициям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3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7593</TotalTime>
  <Words>2168</Words>
  <Application>Microsoft Office PowerPoint</Application>
  <PresentationFormat>Произвольный</PresentationFormat>
  <Paragraphs>477</Paragraphs>
  <Slides>25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Научный Тягач</vt:lpstr>
      <vt:lpstr>Научные Бои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ПРЕМИИ ПРАВИТЕЛЬСТВА МОСКВЫ МОЛОДЫМ УЧЕНЫМ</vt:lpstr>
      <vt:lpstr>Научное кафе</vt:lpstr>
      <vt:lpstr>Научное кафе</vt:lpstr>
      <vt:lpstr>Научный Тягач</vt:lpstr>
      <vt:lpstr>Научные Бои</vt:lpstr>
      <vt:lpstr>Презентация PowerPoint</vt:lpstr>
      <vt:lpstr>Результаты Программы в марте-феврале 2014: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Синев</dc:creator>
  <cp:lastModifiedBy>Екатерина Сергеевна Ямпольская</cp:lastModifiedBy>
  <cp:revision>67</cp:revision>
  <cp:lastPrinted>2014-06-30T09:51:21Z</cp:lastPrinted>
  <dcterms:created xsi:type="dcterms:W3CDTF">2014-06-24T12:52:16Z</dcterms:created>
  <dcterms:modified xsi:type="dcterms:W3CDTF">2014-07-02T10:18:21Z</dcterms:modified>
</cp:coreProperties>
</file>