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6" r:id="rId10"/>
    <p:sldId id="294" r:id="rId11"/>
    <p:sldId id="297" r:id="rId12"/>
    <p:sldId id="305" r:id="rId13"/>
    <p:sldId id="322" r:id="rId14"/>
    <p:sldId id="307" r:id="rId15"/>
    <p:sldId id="299" r:id="rId16"/>
    <p:sldId id="300" r:id="rId17"/>
    <p:sldId id="302" r:id="rId18"/>
    <p:sldId id="308" r:id="rId19"/>
    <p:sldId id="318" r:id="rId20"/>
    <p:sldId id="312" r:id="rId21"/>
    <p:sldId id="320" r:id="rId22"/>
    <p:sldId id="321" r:id="rId23"/>
    <p:sldId id="323" r:id="rId24"/>
    <p:sldId id="326" r:id="rId25"/>
    <p:sldId id="310" r:id="rId26"/>
    <p:sldId id="311" r:id="rId27"/>
    <p:sldId id="317" r:id="rId28"/>
    <p:sldId id="325" r:id="rId29"/>
    <p:sldId id="327" r:id="rId30"/>
    <p:sldId id="313" r:id="rId31"/>
    <p:sldId id="328" r:id="rId32"/>
  </p:sldIdLst>
  <p:sldSz cx="9906000" cy="6858000" type="A4"/>
  <p:notesSz cx="6781800" cy="98806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CC3300"/>
    <a:srgbClr val="EC7A08"/>
    <a:srgbClr val="FF990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2" autoAdjust="0"/>
    <p:restoredTop sz="91242" autoAdjust="0"/>
  </p:normalViewPr>
  <p:slideViewPr>
    <p:cSldViewPr>
      <p:cViewPr varScale="1">
        <p:scale>
          <a:sx n="78" d="100"/>
          <a:sy n="78" d="100"/>
        </p:scale>
        <p:origin x="-810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7" tIns="45544" rIns="91087" bIns="45544" numCol="1" anchor="t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0163" y="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7" tIns="45544" rIns="91087" bIns="45544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62B3183-4152-45B2-96D3-BDA931D3EB6D}" type="datetimeFigureOut">
              <a:rPr lang="ru-RU"/>
              <a:pPr>
                <a:defRPr/>
              </a:pPr>
              <a:t>13.10.2011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741363"/>
            <a:ext cx="5351462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7863" y="4694238"/>
            <a:ext cx="54260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7" tIns="45544" rIns="91087" bIns="45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38530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7" tIns="45544" rIns="91087" bIns="45544" numCol="1" anchor="b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0163" y="938530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7" tIns="45544" rIns="91087" bIns="45544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D214942-252E-40C6-AAA7-A151B3C7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524625"/>
            <a:ext cx="9906000" cy="3333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62888" y="115888"/>
            <a:ext cx="19145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0C32A-D2AA-4B3D-ABAE-A0A03C0A41B4}" type="datetime1">
              <a:rPr lang="ru-RU"/>
              <a:pPr>
                <a:defRPr/>
              </a:pPr>
              <a:t>13.10.2011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FABB1-FA98-462F-8EC5-243B71AE57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524625"/>
            <a:ext cx="9906000" cy="3333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0263" y="274638"/>
            <a:ext cx="2230437" cy="5880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8950" y="274638"/>
            <a:ext cx="6538913" cy="5880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4A9AB-7EAE-40BF-8D7D-0090DEFD2E38}" type="datetime1">
              <a:rPr lang="ru-RU"/>
              <a:pPr>
                <a:defRPr/>
              </a:pPr>
              <a:t>13.10.2011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39908-DB05-457C-B382-554DB781D1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3" grpId="0" build="p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6524625"/>
            <a:ext cx="9906000" cy="3333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D440E-4479-461A-8A91-73775165E01F}" type="datetime1">
              <a:rPr lang="ru-RU"/>
              <a:pPr>
                <a:defRPr/>
              </a:pPr>
              <a:t>13.10.2011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50322-250D-4AAF-B47D-FEC99EFD69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524625"/>
            <a:ext cx="9906000" cy="3333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30B58-C5E4-4F8E-923D-314FE0B5F2A1}" type="datetime1">
              <a:rPr lang="ru-RU"/>
              <a:pPr>
                <a:defRPr/>
              </a:pPr>
              <a:t>13.10.2011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3" grpId="0" build="p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524625"/>
            <a:ext cx="9906000" cy="3333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FD7A-5D82-4E38-AEEE-D0E91E56A75F}" type="datetime1">
              <a:rPr lang="ru-RU"/>
              <a:pPr>
                <a:defRPr/>
              </a:pPr>
              <a:t>13.10.2011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C7D93-519D-438E-BD32-3AE08D1670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3" grpId="0" build="p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524625"/>
            <a:ext cx="9906000" cy="3333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88950" y="1628775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2850" y="1628775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6027C-B4EB-4AC6-86EF-CAC659D237AF}" type="datetime1">
              <a:rPr lang="ru-RU"/>
              <a:pPr>
                <a:defRPr/>
              </a:pPr>
              <a:t>13.10.2011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B980E-872B-40A9-BB4A-89CCA9DE6E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3" grpId="0" build="p" autoUpdateAnimBg="0"/>
      <p:bldP spid="4" grpId="0" build="p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6524625"/>
            <a:ext cx="9906000" cy="3333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04" y="274638"/>
            <a:ext cx="745809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FC1C9-3D7D-406B-A2F3-FA2DBB777B0A}" type="datetime1">
              <a:rPr lang="ru-RU"/>
              <a:pPr>
                <a:defRPr/>
              </a:pPr>
              <a:t>13.10.2011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E78B6-ACBA-4E01-A903-737188E02F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3" grpId="0" build="p" autoUpdateAnimBg="0"/>
      <p:bldP spid="4" grpId="0" build="p" autoUpdateAnimBg="0"/>
      <p:bldP spid="5" grpId="0" build="p" autoUpdateAnimBg="0"/>
      <p:bldP spid="6" grpId="0" build="p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6524625"/>
            <a:ext cx="9906000" cy="3333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A5718-B440-449D-B2EA-67BAD6FBD3C7}" type="datetime1">
              <a:rPr lang="ru-RU"/>
              <a:pPr>
                <a:defRPr/>
              </a:pPr>
              <a:t>13.10.2011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450A-C63E-4AB6-ABB3-5746E9B15A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524625"/>
            <a:ext cx="9906000" cy="3333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316D1-BCC8-4154-AABD-FE93630883A0}" type="datetime1">
              <a:rPr lang="ru-RU"/>
              <a:pPr>
                <a:defRPr/>
              </a:pPr>
              <a:t>13.10.2011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8E049-57AA-487C-ADEE-ED071ECBF9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3" grpId="0" build="p" autoUpdateAnimBg="0"/>
      <p:bldP spid="4" grpId="0" build="p" autoUpdateAnimBg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524625"/>
            <a:ext cx="9906000" cy="3333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D959-2038-4A1D-8CA0-17128ADCE9AB}" type="datetime1">
              <a:rPr lang="ru-RU"/>
              <a:pPr>
                <a:defRPr/>
              </a:pPr>
              <a:t>13.10.2011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C2AAF-55A0-4CAC-B620-2D7E0A44B5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3" grpId="0" build="p" autoUpdateAnimBg="0"/>
      <p:bldP spid="4" grpId="0" build="p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524625"/>
            <a:ext cx="9906000" cy="3333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E478B-6D07-400A-B23E-10D0D9488460}" type="datetime1">
              <a:rPr lang="ru-RU"/>
              <a:pPr>
                <a:defRPr/>
              </a:pPr>
              <a:t>13.10.2011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FRM class 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7BD9-8891-4B82-B3FF-C6C1C588FB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3" grpId="0" build="p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6524625"/>
            <a:ext cx="9906000" cy="33337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31825" y="274638"/>
            <a:ext cx="871378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88950" y="1628775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52625" y="6500813"/>
            <a:ext cx="1525588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D8E237-90CB-4309-A817-DACDE526BBBC}" type="datetime1">
              <a:rPr lang="ru-RU"/>
              <a:pPr>
                <a:defRPr/>
              </a:pPr>
              <a:t>13.10.2011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95688" y="6524625"/>
            <a:ext cx="3136900" cy="3333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3813" y="6524625"/>
            <a:ext cx="560387" cy="3333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52549E3-CF72-4466-8B84-56A5307516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66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66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66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6600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goriaev@nes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gramota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9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2554288"/>
          </a:xfrm>
        </p:spPr>
        <p:txBody>
          <a:bodyPr/>
          <a:lstStyle/>
          <a:p>
            <a:pPr algn="ctr" eaLnBrk="1" hangingPunct="1"/>
            <a:r>
              <a:rPr lang="ru-RU" sz="1800" smtClean="0">
                <a:solidFill>
                  <a:srgbClr val="0070C0"/>
                </a:solidFill>
              </a:rPr>
              <a:t>ФИНАНСЫ: ПРОСТО О СЛОЖНОМ</a:t>
            </a:r>
            <a:br>
              <a:rPr lang="ru-RU" sz="1800" smtClean="0">
                <a:solidFill>
                  <a:srgbClr val="0070C0"/>
                </a:solidFill>
              </a:rPr>
            </a:br>
            <a:r>
              <a:rPr lang="ru-RU" sz="2800" smtClean="0">
                <a:solidFill>
                  <a:srgbClr val="0070C0"/>
                </a:solidFill>
              </a:rPr>
              <a:t/>
            </a:r>
            <a:br>
              <a:rPr lang="ru-RU" sz="2800" smtClean="0">
                <a:solidFill>
                  <a:srgbClr val="0070C0"/>
                </a:solidFill>
              </a:rPr>
            </a:br>
            <a:r>
              <a:rPr lang="ru-RU" sz="4000" smtClean="0"/>
              <a:t>Современная </a:t>
            </a:r>
            <a:br>
              <a:rPr lang="ru-RU" sz="4000" smtClean="0"/>
            </a:br>
            <a:r>
              <a:rPr lang="ru-RU" sz="4000" smtClean="0"/>
              <a:t>финансовая наука</a:t>
            </a:r>
            <a:br>
              <a:rPr lang="ru-RU" sz="4000" smtClean="0"/>
            </a:br>
            <a:endParaRPr lang="en-GB" b="0" smtClean="0"/>
          </a:p>
        </p:txBody>
      </p:sp>
      <p:sp>
        <p:nvSpPr>
          <p:cNvPr id="14338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  <a:p>
            <a:endParaRPr lang="ru-RU" sz="2800" smtClean="0"/>
          </a:p>
          <a:p>
            <a:r>
              <a:rPr lang="ru-RU" sz="2800" smtClean="0"/>
              <a:t>Алексей Горяев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mtClean="0">
                <a:hlinkClick r:id="rId2"/>
              </a:rPr>
              <a:t>agoriaev@nes.ru</a:t>
            </a:r>
            <a:endParaRPr lang="ru-RU" smtClean="0"/>
          </a:p>
        </p:txBody>
      </p:sp>
      <p:sp>
        <p:nvSpPr>
          <p:cNvPr id="3074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8F3F0E5-97BE-4CBB-AD51-738CDF6667CF}" type="slidenum">
              <a:rPr lang="ru-RU" smtClean="0"/>
              <a:pPr>
                <a:defRPr/>
              </a:pPr>
              <a:t>1</a:t>
            </a:fld>
            <a:endParaRPr lang="ru-RU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188913"/>
            <a:ext cx="14652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9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Изменение цены облигации (в %) как функция от изменения процентной ставки</a:t>
            </a:r>
          </a:p>
        </p:txBody>
      </p:sp>
      <p:pic>
        <p:nvPicPr>
          <p:cNvPr id="23554" name="Picture 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76500" y="1676400"/>
            <a:ext cx="5154613" cy="4586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 оценивать инвестиционные проекты</a:t>
            </a:r>
          </a:p>
        </p:txBody>
      </p:sp>
      <p:sp>
        <p:nvSpPr>
          <p:cNvPr id="180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 smtClean="0"/>
              <a:t>PV = </a:t>
            </a:r>
            <a:r>
              <a:rPr lang="ru-RU" dirty="0" smtClean="0"/>
              <a:t>Σ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CF</a:t>
            </a:r>
            <a:r>
              <a:rPr lang="en-US" baseline="-25000" dirty="0" err="1" smtClean="0"/>
              <a:t>t</a:t>
            </a:r>
            <a:r>
              <a:rPr lang="en-US" dirty="0" smtClean="0"/>
              <a:t>/(1+r)</a:t>
            </a:r>
            <a:r>
              <a:rPr lang="en-US" baseline="30000" dirty="0" smtClean="0"/>
              <a:t>t</a:t>
            </a:r>
            <a:r>
              <a:rPr lang="en-US" dirty="0" smtClean="0"/>
              <a:t> </a:t>
            </a:r>
            <a:endParaRPr lang="ru-RU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dirty="0" smtClean="0"/>
              <a:t>NPV = -I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ru-RU" dirty="0" smtClean="0"/>
              <a:t>+ Σ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CF</a:t>
            </a:r>
            <a:r>
              <a:rPr lang="en-US" baseline="-25000" dirty="0" err="1" smtClean="0"/>
              <a:t>t</a:t>
            </a:r>
            <a:r>
              <a:rPr lang="en-US" dirty="0" smtClean="0"/>
              <a:t>/(1+r)</a:t>
            </a:r>
            <a:r>
              <a:rPr lang="en-US" baseline="30000" dirty="0" smtClean="0"/>
              <a:t>t</a:t>
            </a:r>
            <a:r>
              <a:rPr lang="en-US" dirty="0" smtClean="0"/>
              <a:t> </a:t>
            </a:r>
            <a:endParaRPr lang="ru-RU" dirty="0" smtClean="0"/>
          </a:p>
          <a:p>
            <a:pPr lvl="1">
              <a:defRPr/>
            </a:pPr>
            <a:r>
              <a:rPr lang="en-US" dirty="0" smtClean="0"/>
              <a:t>I</a:t>
            </a:r>
            <a:r>
              <a:rPr lang="ru-RU" baseline="-25000" dirty="0" smtClean="0"/>
              <a:t>0</a:t>
            </a:r>
            <a:r>
              <a:rPr lang="de-DE" dirty="0" smtClean="0"/>
              <a:t> : </a:t>
            </a:r>
            <a:r>
              <a:rPr lang="ru-RU" dirty="0" smtClean="0"/>
              <a:t>первоначальные инвестиции («цена» проекта) </a:t>
            </a:r>
          </a:p>
          <a:p>
            <a:pPr lvl="1">
              <a:defRPr/>
            </a:pPr>
            <a:r>
              <a:rPr lang="en-US" dirty="0" smtClean="0"/>
              <a:t>CF:</a:t>
            </a:r>
            <a:r>
              <a:rPr lang="ru-RU" dirty="0" smtClean="0"/>
              <a:t> прогнозируемые денежные потоки </a:t>
            </a:r>
          </a:p>
          <a:p>
            <a:pPr lvl="1">
              <a:defRPr/>
            </a:pPr>
            <a:r>
              <a:rPr lang="en-US" dirty="0" smtClean="0"/>
              <a:t>r</a:t>
            </a:r>
            <a:r>
              <a:rPr lang="ru-RU" dirty="0" smtClean="0"/>
              <a:t>: требуемая доходность по проекту (с учетом рисков)</a:t>
            </a:r>
          </a:p>
          <a:p>
            <a:pPr>
              <a:defRPr/>
            </a:pPr>
            <a:r>
              <a:rPr lang="en-US" dirty="0" smtClean="0"/>
              <a:t>PV </a:t>
            </a:r>
            <a:r>
              <a:rPr lang="ru-RU" dirty="0" smtClean="0"/>
              <a:t>: </a:t>
            </a:r>
            <a:r>
              <a:rPr lang="en-US" dirty="0" smtClean="0"/>
              <a:t>present value</a:t>
            </a:r>
            <a:r>
              <a:rPr lang="ru-RU" dirty="0" smtClean="0"/>
              <a:t>, текущая стоимость будущих </a:t>
            </a:r>
            <a:r>
              <a:rPr lang="en-US" dirty="0" smtClean="0"/>
              <a:t>CF </a:t>
            </a:r>
            <a:endParaRPr lang="ru-RU" dirty="0" smtClean="0"/>
          </a:p>
          <a:p>
            <a:pPr>
              <a:defRPr/>
            </a:pPr>
            <a:r>
              <a:rPr lang="en-US" b="1" dirty="0" smtClean="0"/>
              <a:t>NPV</a:t>
            </a:r>
            <a:r>
              <a:rPr lang="en-US" dirty="0" smtClean="0"/>
              <a:t> </a:t>
            </a:r>
            <a:r>
              <a:rPr lang="ru-RU" dirty="0" smtClean="0"/>
              <a:t>: </a:t>
            </a:r>
            <a:r>
              <a:rPr lang="en-US" i="1" dirty="0" smtClean="0"/>
              <a:t>net </a:t>
            </a:r>
            <a:r>
              <a:rPr lang="en-US" dirty="0" smtClean="0"/>
              <a:t>present value</a:t>
            </a:r>
            <a:r>
              <a:rPr lang="ru-RU" dirty="0" smtClean="0"/>
              <a:t>, </a:t>
            </a:r>
            <a:r>
              <a:rPr lang="ru-RU" i="1" dirty="0" smtClean="0"/>
              <a:t>чистая </a:t>
            </a:r>
            <a:r>
              <a:rPr lang="ru-RU" dirty="0" smtClean="0"/>
              <a:t>приведенная стоимость </a:t>
            </a:r>
          </a:p>
          <a:p>
            <a:pPr lvl="1">
              <a:defRPr/>
            </a:pPr>
            <a:r>
              <a:rPr lang="ru-RU" dirty="0" smtClean="0"/>
              <a:t>Выгода от проекта</a:t>
            </a:r>
          </a:p>
          <a:p>
            <a:pPr>
              <a:defRPr/>
            </a:pPr>
            <a:r>
              <a:rPr lang="ru-RU" dirty="0" smtClean="0"/>
              <a:t>Правило выбора проектов: </a:t>
            </a:r>
            <a:r>
              <a:rPr lang="en-US" dirty="0" smtClean="0"/>
              <a:t>NPV &gt; 0 </a:t>
            </a:r>
            <a:endParaRPr lang="ru-RU" dirty="0" smtClean="0"/>
          </a:p>
          <a:p>
            <a:pPr lvl="1">
              <a:defRPr/>
            </a:pPr>
            <a:r>
              <a:rPr lang="ru-RU" dirty="0" smtClean="0"/>
              <a:t>За счет таких проектов и растет капитализация компании </a:t>
            </a:r>
          </a:p>
          <a:p>
            <a:pPr>
              <a:defRPr/>
            </a:pPr>
            <a:r>
              <a:rPr lang="ru-RU" dirty="0" smtClean="0"/>
              <a:t>На практике нужно учитывать сетевые эффекты и возможность более позднего вмешательства в проект (реальные опционы)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274638"/>
            <a:ext cx="8713788" cy="1077912"/>
          </a:xfrm>
        </p:spPr>
        <p:txBody>
          <a:bodyPr/>
          <a:lstStyle/>
          <a:p>
            <a:r>
              <a:rPr lang="ru-RU" smtClean="0"/>
              <a:t>Как выбрать оптимальный </a:t>
            </a:r>
            <a:br>
              <a:rPr lang="ru-RU" smtClean="0"/>
            </a:br>
            <a:r>
              <a:rPr lang="ru-RU" smtClean="0"/>
              <a:t>портфель</a:t>
            </a:r>
          </a:p>
        </p:txBody>
      </p:sp>
      <p:sp>
        <p:nvSpPr>
          <p:cNvPr id="183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u-RU" dirty="0" err="1" smtClean="0"/>
              <a:t>Марковиц</a:t>
            </a:r>
            <a:r>
              <a:rPr lang="ru-RU" dirty="0" smtClean="0"/>
              <a:t> (1952): задача </a:t>
            </a:r>
            <a:r>
              <a:rPr lang="ru-RU" dirty="0"/>
              <a:t>максимизации </a:t>
            </a:r>
            <a:r>
              <a:rPr lang="ru-RU" i="1" dirty="0"/>
              <a:t>ожидаемой </a:t>
            </a:r>
            <a:r>
              <a:rPr lang="ru-RU" dirty="0"/>
              <a:t>доходности </a:t>
            </a:r>
            <a:r>
              <a:rPr lang="ru-RU" dirty="0" smtClean="0"/>
              <a:t>портфеля при </a:t>
            </a:r>
            <a:r>
              <a:rPr lang="ru-RU" dirty="0"/>
              <a:t>заданном уровне </a:t>
            </a:r>
            <a:r>
              <a:rPr lang="ru-RU" i="1" dirty="0"/>
              <a:t>риска</a:t>
            </a:r>
            <a:endParaRPr lang="ru-RU" dirty="0"/>
          </a:p>
          <a:p>
            <a:pPr lvl="1">
              <a:defRPr/>
            </a:pPr>
            <a:r>
              <a:rPr lang="ru-RU" dirty="0" smtClean="0"/>
              <a:t>Один период, много активов</a:t>
            </a:r>
          </a:p>
          <a:p>
            <a:pPr lvl="1">
              <a:defRPr/>
            </a:pPr>
            <a:r>
              <a:rPr lang="ru-RU" dirty="0" smtClean="0"/>
              <a:t>Инвесторы несклонны к риску (риск = дисперсия доходности)</a:t>
            </a:r>
          </a:p>
          <a:p>
            <a:pPr lvl="1">
              <a:defRPr/>
            </a:pPr>
            <a:r>
              <a:rPr lang="ru-RU" dirty="0" smtClean="0"/>
              <a:t>Нет налогов, транзакционных издержек</a:t>
            </a:r>
          </a:p>
          <a:p>
            <a:pPr lvl="1">
              <a:defRPr/>
            </a:pPr>
            <a:r>
              <a:rPr lang="ru-RU" dirty="0" smtClean="0"/>
              <a:t>Ожидаемая доходность, дисперсии и ковариации известны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Результат: формула для весов в оптимальном портфеле</a:t>
            </a:r>
          </a:p>
          <a:p>
            <a:pPr lvl="1">
              <a:lnSpc>
                <a:spcPct val="90000"/>
              </a:lnSpc>
              <a:defRPr/>
            </a:pPr>
            <a:r>
              <a:rPr lang="ru-RU" i="1" dirty="0" smtClean="0"/>
              <a:t>Чем ниже ковариация, тем больше выгоды от диверсификации!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Графический анализ в пространстве «Риск-Доходность»</a:t>
            </a:r>
          </a:p>
          <a:p>
            <a:pPr lvl="1">
              <a:defRPr/>
            </a:pPr>
            <a:r>
              <a:rPr lang="ru-RU" u="sng" dirty="0" smtClean="0"/>
              <a:t>Достижимое множество</a:t>
            </a:r>
            <a:r>
              <a:rPr lang="ru-RU" dirty="0" smtClean="0"/>
              <a:t>: все портфели, которые можно сформировать при заданных ограничениях</a:t>
            </a:r>
          </a:p>
          <a:p>
            <a:pPr lvl="1">
              <a:defRPr/>
            </a:pPr>
            <a:r>
              <a:rPr lang="ru-RU" u="sng" dirty="0" smtClean="0"/>
              <a:t>Эффективное множество</a:t>
            </a:r>
            <a:r>
              <a:rPr lang="ru-RU" dirty="0" smtClean="0"/>
              <a:t>: все портфели, которые максимизируют ожидаемую доходность при заданном уровне риска</a:t>
            </a:r>
          </a:p>
          <a:p>
            <a:pPr lvl="1">
              <a:lnSpc>
                <a:spcPct val="90000"/>
              </a:lnSpc>
              <a:defRPr/>
            </a:pPr>
            <a:endParaRPr lang="ru-RU" dirty="0" smtClean="0"/>
          </a:p>
        </p:txBody>
      </p:sp>
      <p:pic>
        <p:nvPicPr>
          <p:cNvPr id="25603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144463"/>
            <a:ext cx="2930525" cy="141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350"/>
            <a:ext cx="9906000" cy="68643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Почему модель Марковица (почти) не применяют на практике?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Слишком жесткие ограничения на предпочтения </a:t>
            </a:r>
          </a:p>
          <a:p>
            <a:pPr lvl="1">
              <a:lnSpc>
                <a:spcPct val="90000"/>
              </a:lnSpc>
            </a:pPr>
            <a:r>
              <a:rPr lang="ru-RU" smtClean="0"/>
              <a:t>Другие показатели риска?</a:t>
            </a:r>
          </a:p>
          <a:p>
            <a:pPr>
              <a:lnSpc>
                <a:spcPct val="90000"/>
              </a:lnSpc>
            </a:pPr>
            <a:r>
              <a:rPr lang="ru-RU" smtClean="0"/>
              <a:t>Нет налогов, транзакционных издержек</a:t>
            </a:r>
          </a:p>
          <a:p>
            <a:pPr>
              <a:lnSpc>
                <a:spcPct val="90000"/>
              </a:lnSpc>
            </a:pPr>
            <a:r>
              <a:rPr lang="ru-RU" smtClean="0"/>
              <a:t>Статичная модель (один период)</a:t>
            </a:r>
          </a:p>
          <a:p>
            <a:pPr>
              <a:lnSpc>
                <a:spcPct val="90000"/>
              </a:lnSpc>
            </a:pPr>
            <a:r>
              <a:rPr lang="ru-RU" smtClean="0"/>
              <a:t>Ожидаемые в будущем параметры обычно оценивают на основе исторических данных</a:t>
            </a:r>
          </a:p>
          <a:p>
            <a:pPr lvl="1">
              <a:lnSpc>
                <a:spcPct val="90000"/>
              </a:lnSpc>
            </a:pPr>
            <a:r>
              <a:rPr lang="ru-RU" smtClean="0"/>
              <a:t>Небольшие ошибки в параметрах (особенно корреляциях) могут сильно изменить портфельные веса</a:t>
            </a:r>
          </a:p>
          <a:p>
            <a:pPr>
              <a:lnSpc>
                <a:spcPct val="90000"/>
              </a:lnSpc>
            </a:pPr>
            <a:r>
              <a:rPr lang="ru-RU" smtClean="0"/>
              <a:t>Продвинутые модели отказываются от исходных предположений Марковица и дают более реалистичные результаты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274638"/>
            <a:ext cx="8713788" cy="1077912"/>
          </a:xfrm>
        </p:spPr>
        <p:txBody>
          <a:bodyPr/>
          <a:lstStyle/>
          <a:p>
            <a:r>
              <a:rPr lang="ru-RU" smtClean="0"/>
              <a:t>Как оцениваются активы в рыночном равновесии</a:t>
            </a:r>
          </a:p>
        </p:txBody>
      </p:sp>
      <p:sp>
        <p:nvSpPr>
          <p:cNvPr id="184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CAPM </a:t>
            </a:r>
            <a:r>
              <a:rPr lang="en-US" dirty="0" smtClean="0"/>
              <a:t>(Capital Asset Pricing Model)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b="1" dirty="0" smtClean="0"/>
              <a:t>Модель оценки финансовых активов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Предположения </a:t>
            </a:r>
          </a:p>
          <a:p>
            <a:pPr lvl="1">
              <a:defRPr/>
            </a:pPr>
            <a:r>
              <a:rPr lang="ru-RU" dirty="0" smtClean="0"/>
              <a:t>Инвесторы выбирают оптимальный портфель по </a:t>
            </a:r>
            <a:r>
              <a:rPr lang="ru-RU" dirty="0" err="1" smtClean="0"/>
              <a:t>Марковицу</a:t>
            </a:r>
            <a:r>
              <a:rPr lang="ru-RU" dirty="0" smtClean="0"/>
              <a:t> </a:t>
            </a:r>
          </a:p>
          <a:p>
            <a:pPr lvl="1">
              <a:defRPr/>
            </a:pPr>
            <a:r>
              <a:rPr lang="ru-RU" dirty="0" smtClean="0"/>
              <a:t>Однородные ожидания, нет транзакционных издержек, налогов</a:t>
            </a:r>
          </a:p>
          <a:p>
            <a:pPr lvl="1">
              <a:defRPr/>
            </a:pPr>
            <a:r>
              <a:rPr lang="ru-RU" dirty="0" smtClean="0"/>
              <a:t>Много инвесторов, никто не влияет на цену</a:t>
            </a:r>
          </a:p>
          <a:p>
            <a:pPr>
              <a:defRPr/>
            </a:pPr>
            <a:r>
              <a:rPr lang="ru-RU" dirty="0" smtClean="0"/>
              <a:t>Основная идея: </a:t>
            </a:r>
          </a:p>
          <a:p>
            <a:pPr lvl="1">
              <a:defRPr/>
            </a:pPr>
            <a:r>
              <a:rPr lang="ru-RU" dirty="0" smtClean="0"/>
              <a:t>Большинство акций двигаются вместе с рынком</a:t>
            </a:r>
          </a:p>
          <a:p>
            <a:pPr lvl="2">
              <a:defRPr/>
            </a:pPr>
            <a:r>
              <a:rPr lang="ru-RU" dirty="0" smtClean="0"/>
              <a:t>Растут при буме, падают во время кризиса </a:t>
            </a:r>
          </a:p>
          <a:p>
            <a:pPr lvl="1">
              <a:defRPr/>
            </a:pPr>
            <a:r>
              <a:rPr lang="ru-RU" dirty="0" smtClean="0"/>
              <a:t>Если найдется бумага, которая движется в </a:t>
            </a:r>
            <a:r>
              <a:rPr lang="ru-RU" dirty="0" err="1" smtClean="0"/>
              <a:t>противоход</a:t>
            </a:r>
            <a:r>
              <a:rPr lang="ru-RU" dirty="0" smtClean="0"/>
              <a:t> рынку,</a:t>
            </a:r>
          </a:p>
          <a:p>
            <a:pPr lvl="2">
              <a:defRPr/>
            </a:pPr>
            <a:r>
              <a:rPr lang="ru-RU" dirty="0" smtClean="0"/>
              <a:t>Приносит больший доход при падении рынка</a:t>
            </a:r>
          </a:p>
          <a:p>
            <a:pPr lvl="1">
              <a:defRPr/>
            </a:pPr>
            <a:r>
              <a:rPr lang="ru-RU" dirty="0" smtClean="0"/>
              <a:t>…то она будет пользоваться большим спросом – значит, будет приносить меньшую доходность</a:t>
            </a:r>
          </a:p>
          <a:p>
            <a:pPr>
              <a:defRPr/>
            </a:pPr>
            <a:r>
              <a:rPr lang="ru-RU" dirty="0" smtClean="0"/>
              <a:t>Чем ниже бета (рыночный риск), тем меньше требуемая (ожидаемая) доходность!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Результаты </a:t>
            </a:r>
            <a:r>
              <a:rPr lang="en-US" smtClean="0"/>
              <a:t>CAPM</a:t>
            </a:r>
            <a:endParaRPr lang="ru-RU" smtClean="0"/>
          </a:p>
        </p:txBody>
      </p:sp>
      <p:sp>
        <p:nvSpPr>
          <p:cNvPr id="184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Уравнение для </a:t>
            </a:r>
            <a:r>
              <a:rPr lang="ru-RU" i="1" dirty="0" smtClean="0"/>
              <a:t>ожидаемой</a:t>
            </a:r>
            <a:r>
              <a:rPr lang="ru-RU" dirty="0" smtClean="0"/>
              <a:t> доходности </a:t>
            </a:r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E[</a:t>
            </a:r>
            <a:r>
              <a:rPr lang="en-GB" dirty="0" err="1" smtClean="0"/>
              <a:t>R</a:t>
            </a:r>
            <a:r>
              <a:rPr lang="en-GB" baseline="-25000" dirty="0" err="1" smtClean="0"/>
              <a:t>i</a:t>
            </a:r>
            <a:r>
              <a:rPr lang="en-US" dirty="0" smtClean="0"/>
              <a:t>] - </a:t>
            </a:r>
            <a:r>
              <a:rPr lang="en-GB" dirty="0" smtClean="0"/>
              <a:t>R</a:t>
            </a:r>
            <a:r>
              <a:rPr lang="en-GB" baseline="-25000" dirty="0" smtClean="0"/>
              <a:t>F</a:t>
            </a:r>
            <a:r>
              <a:rPr lang="en-US" dirty="0" smtClean="0"/>
              <a:t> = </a:t>
            </a:r>
            <a:r>
              <a:rPr lang="en-GB" dirty="0" err="1" smtClean="0"/>
              <a:t>β</a:t>
            </a:r>
            <a:r>
              <a:rPr lang="en-GB" baseline="-25000" dirty="0" err="1" smtClean="0"/>
              <a:t>i</a:t>
            </a:r>
            <a:r>
              <a:rPr lang="en-GB" dirty="0" smtClean="0"/>
              <a:t>(E[R</a:t>
            </a:r>
            <a:r>
              <a:rPr lang="en-GB" baseline="-25000" dirty="0" smtClean="0"/>
              <a:t>M</a:t>
            </a:r>
            <a:r>
              <a:rPr lang="en-US" dirty="0" smtClean="0"/>
              <a:t>] - </a:t>
            </a:r>
            <a:r>
              <a:rPr lang="en-GB" dirty="0" smtClean="0"/>
              <a:t>R</a:t>
            </a:r>
            <a:r>
              <a:rPr lang="en-GB" baseline="-25000" dirty="0" smtClean="0"/>
              <a:t>F</a:t>
            </a:r>
            <a:r>
              <a:rPr lang="en-US" dirty="0" smtClean="0"/>
              <a:t>]</a:t>
            </a:r>
            <a:r>
              <a:rPr lang="en-US" baseline="-25000" dirty="0" smtClean="0"/>
              <a:t> </a:t>
            </a:r>
            <a:endParaRPr lang="ru-RU" dirty="0" smtClean="0"/>
          </a:p>
          <a:p>
            <a:pPr lvl="1">
              <a:defRPr/>
            </a:pP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: </a:t>
            </a:r>
            <a:r>
              <a:rPr lang="ru-RU" dirty="0" smtClean="0"/>
              <a:t>доходность портфеля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endParaRPr lang="ru-RU" dirty="0" smtClean="0"/>
          </a:p>
          <a:p>
            <a:pPr lvl="1">
              <a:defRPr/>
            </a:pPr>
            <a:r>
              <a:rPr lang="en-US" dirty="0" smtClean="0"/>
              <a:t>R</a:t>
            </a:r>
            <a:r>
              <a:rPr lang="en-US" baseline="-25000" dirty="0" smtClean="0"/>
              <a:t>M</a:t>
            </a:r>
            <a:r>
              <a:rPr lang="en-US" dirty="0" smtClean="0"/>
              <a:t>: </a:t>
            </a:r>
            <a:r>
              <a:rPr lang="ru-RU" dirty="0" smtClean="0"/>
              <a:t>доходность рынка </a:t>
            </a:r>
          </a:p>
          <a:p>
            <a:pPr lvl="1">
              <a:defRPr/>
            </a:pPr>
            <a:r>
              <a:rPr lang="en-US" dirty="0" smtClean="0"/>
              <a:t>R</a:t>
            </a:r>
            <a:r>
              <a:rPr lang="en-US" baseline="-25000" dirty="0" smtClean="0"/>
              <a:t>F</a:t>
            </a:r>
            <a:r>
              <a:rPr lang="en-US" dirty="0" smtClean="0"/>
              <a:t>: </a:t>
            </a:r>
            <a:r>
              <a:rPr lang="ru-RU" dirty="0" err="1" smtClean="0"/>
              <a:t>безрисковая</a:t>
            </a:r>
            <a:r>
              <a:rPr lang="ru-RU" dirty="0" smtClean="0"/>
              <a:t> доходность</a:t>
            </a:r>
          </a:p>
          <a:p>
            <a:pPr lvl="1">
              <a:defRPr/>
            </a:pPr>
            <a:r>
              <a:rPr lang="en-GB" dirty="0" smtClean="0"/>
              <a:t>β </a:t>
            </a:r>
            <a:r>
              <a:rPr lang="ru-RU" dirty="0" smtClean="0"/>
              <a:t>= </a:t>
            </a:r>
            <a:r>
              <a:rPr lang="en-US" dirty="0" err="1" smtClean="0"/>
              <a:t>cov</a:t>
            </a:r>
            <a:r>
              <a:rPr lang="ru-RU" dirty="0" smtClean="0"/>
              <a:t>(</a:t>
            </a:r>
            <a:r>
              <a:rPr lang="en-GB" dirty="0" err="1" smtClean="0"/>
              <a:t>R</a:t>
            </a:r>
            <a:r>
              <a:rPr lang="en-GB" baseline="-25000" dirty="0" err="1" smtClean="0"/>
              <a:t>i</a:t>
            </a:r>
            <a:r>
              <a:rPr lang="ru-RU" dirty="0" smtClean="0"/>
              <a:t>, </a:t>
            </a:r>
            <a:r>
              <a:rPr lang="en-US" dirty="0" smtClean="0"/>
              <a:t>R</a:t>
            </a:r>
            <a:r>
              <a:rPr lang="en-GB" baseline="-25000" dirty="0" smtClean="0"/>
              <a:t>M</a:t>
            </a:r>
            <a:r>
              <a:rPr lang="ru-RU" dirty="0" smtClean="0"/>
              <a:t>)/</a:t>
            </a:r>
            <a:r>
              <a:rPr lang="en-US" dirty="0" err="1" smtClean="0"/>
              <a:t>var</a:t>
            </a:r>
            <a:r>
              <a:rPr lang="ru-RU" dirty="0" smtClean="0"/>
              <a:t>(</a:t>
            </a:r>
            <a:r>
              <a:rPr lang="en-US" dirty="0" smtClean="0"/>
              <a:t>R</a:t>
            </a:r>
            <a:r>
              <a:rPr lang="en-GB" baseline="-25000" dirty="0" smtClean="0"/>
              <a:t>M</a:t>
            </a:r>
            <a:r>
              <a:rPr lang="ru-RU" dirty="0" smtClean="0"/>
              <a:t>): бета </a:t>
            </a:r>
          </a:p>
          <a:p>
            <a:pPr>
              <a:defRPr/>
            </a:pPr>
            <a:r>
              <a:rPr lang="ru-RU" dirty="0" smtClean="0"/>
              <a:t>Премия за риск по любому активу пропорциональна его бете! </a:t>
            </a:r>
          </a:p>
          <a:p>
            <a:pPr lvl="1">
              <a:defRPr/>
            </a:pPr>
            <a:r>
              <a:rPr lang="ru-RU" dirty="0" smtClean="0"/>
              <a:t>Цена определяется только систематическим риском </a:t>
            </a:r>
          </a:p>
          <a:p>
            <a:pPr lvl="1">
              <a:defRPr/>
            </a:pPr>
            <a:r>
              <a:rPr lang="ru-RU" dirty="0" smtClean="0"/>
              <a:t>Индивидуальный риск можно снизить до нуля за счет диверсификации </a:t>
            </a:r>
          </a:p>
          <a:p>
            <a:pPr>
              <a:defRPr/>
            </a:pPr>
            <a:r>
              <a:rPr lang="ru-RU" dirty="0" smtClean="0"/>
              <a:t>Любой оптимальный портфель является линейной комбинацией двух активов (фондов)</a:t>
            </a:r>
          </a:p>
          <a:p>
            <a:pPr lvl="1">
              <a:defRPr/>
            </a:pPr>
            <a:r>
              <a:rPr lang="ru-RU" dirty="0" err="1" smtClean="0"/>
              <a:t>Безрискового</a:t>
            </a:r>
            <a:r>
              <a:rPr lang="ru-RU" dirty="0" smtClean="0"/>
              <a:t> актива и рыночного индекса</a:t>
            </a:r>
            <a:endParaRPr lang="ru-RU" dirty="0">
              <a:latin typeface="ＭＳ Ｐゴシック" pitchFamily="34" charset="-128"/>
            </a:endParaRPr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9625" y="309563"/>
            <a:ext cx="3732213" cy="30480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Применение </a:t>
            </a:r>
            <a:r>
              <a:rPr lang="en-US" smtClean="0"/>
              <a:t>CAPM</a:t>
            </a:r>
            <a:endParaRPr lang="ru-RU" smtClean="0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Базовая модель для оценки акций</a:t>
            </a:r>
          </a:p>
          <a:p>
            <a:pPr lvl="1"/>
            <a:r>
              <a:rPr lang="ru-RU" smtClean="0"/>
              <a:t>Теоретическое обоснование для рыночного риска и беты</a:t>
            </a:r>
          </a:p>
          <a:p>
            <a:pPr lvl="1"/>
            <a:r>
              <a:rPr lang="ru-RU" smtClean="0"/>
              <a:t>Дает хорошее приближение: отклонения от модели есть, но небольшие и в определенных сегментах рынка</a:t>
            </a:r>
          </a:p>
          <a:p>
            <a:r>
              <a:rPr lang="ru-RU" smtClean="0"/>
              <a:t>… и проектов</a:t>
            </a:r>
          </a:p>
          <a:p>
            <a:pPr lvl="1"/>
            <a:r>
              <a:rPr lang="ru-RU" smtClean="0"/>
              <a:t>73% </a:t>
            </a:r>
            <a:r>
              <a:rPr lang="en-US" smtClean="0"/>
              <a:t>CFO </a:t>
            </a:r>
            <a:r>
              <a:rPr lang="ru-RU" smtClean="0"/>
              <a:t>используют </a:t>
            </a:r>
            <a:r>
              <a:rPr lang="en-US" smtClean="0"/>
              <a:t>CAPM </a:t>
            </a:r>
            <a:r>
              <a:rPr lang="ru-RU" smtClean="0"/>
              <a:t>для расчета ставки дисконтирования</a:t>
            </a:r>
          </a:p>
          <a:p>
            <a:r>
              <a:rPr lang="ru-RU" smtClean="0"/>
              <a:t>Продвинутые модели</a:t>
            </a:r>
          </a:p>
          <a:p>
            <a:pPr lvl="1"/>
            <a:r>
              <a:rPr lang="ru-RU" smtClean="0"/>
              <a:t>Однофакторные: с другим индексом и бетой (например, привязанной к личному потреблению)</a:t>
            </a:r>
          </a:p>
          <a:p>
            <a:pPr lvl="1"/>
            <a:r>
              <a:rPr lang="ru-RU" smtClean="0"/>
              <a:t>Многофакторные: к рыночному фактору добавляются другие (размера, недоцененности, момента, ликвидности,…)</a:t>
            </a:r>
          </a:p>
          <a:p>
            <a:pPr lvl="1"/>
            <a:r>
              <a:rPr lang="ru-RU" smtClean="0"/>
              <a:t>Поведенческие: отказ от рационального поведения инвесторов</a:t>
            </a:r>
          </a:p>
          <a:p>
            <a:endParaRPr lang="ru-RU" smtClean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Пример: Горяев и Заботкин </a:t>
            </a:r>
            <a:r>
              <a:rPr lang="en-US" smtClean="0"/>
              <a:t>(2006)</a:t>
            </a:r>
            <a:r>
              <a:rPr lang="ru-RU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 smtClean="0"/>
              <a:t>Исследование российского фондового рынка в 1995-2005 </a:t>
            </a:r>
          </a:p>
          <a:p>
            <a:pPr lvl="1">
              <a:defRPr/>
            </a:pPr>
            <a:r>
              <a:rPr lang="ru-RU" dirty="0" smtClean="0"/>
              <a:t>Регрессии оценивались на недельных данных с использованием скользящего окна длиной в 1 год</a:t>
            </a:r>
          </a:p>
          <a:p>
            <a:pPr lvl="1">
              <a:defRPr/>
            </a:pPr>
            <a:r>
              <a:rPr lang="ru-RU" dirty="0" smtClean="0"/>
              <a:t>…для индекса РТС и отраслевых индексов 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Многофакторная модель</a:t>
            </a:r>
            <a:r>
              <a:rPr lang="en-US" dirty="0" smtClean="0"/>
              <a:t>:</a:t>
            </a:r>
            <a:endParaRPr lang="ru-RU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dirty="0" err="1" smtClean="0"/>
              <a:t>R</a:t>
            </a:r>
            <a:r>
              <a:rPr lang="en-US" baseline="-25000" dirty="0" err="1" smtClean="0"/>
              <a:t>t</a:t>
            </a:r>
            <a:r>
              <a:rPr lang="ru-RU" dirty="0" smtClean="0"/>
              <a:t> = </a:t>
            </a:r>
            <a:r>
              <a:rPr lang="en-US" dirty="0" smtClean="0"/>
              <a:t>a</a:t>
            </a:r>
            <a:r>
              <a:rPr lang="ru-RU" dirty="0" smtClean="0"/>
              <a:t> + </a:t>
            </a:r>
            <a:r>
              <a:rPr lang="en-US" dirty="0" smtClean="0"/>
              <a:t>b</a:t>
            </a:r>
            <a:r>
              <a:rPr lang="ru-RU" baseline="-25000" dirty="0" smtClean="0"/>
              <a:t>1</a:t>
            </a:r>
            <a:r>
              <a:rPr lang="en-US" dirty="0" smtClean="0"/>
              <a:t>R</a:t>
            </a:r>
            <a:r>
              <a:rPr lang="en-US" baseline="-25000" dirty="0" smtClean="0"/>
              <a:t>M</a:t>
            </a:r>
            <a:r>
              <a:rPr lang="ru-RU" baseline="-25000" dirty="0" smtClean="0"/>
              <a:t>,</a:t>
            </a:r>
            <a:r>
              <a:rPr lang="en-US" baseline="-25000" dirty="0" smtClean="0"/>
              <a:t>t</a:t>
            </a:r>
            <a:r>
              <a:rPr lang="ru-RU" dirty="0" smtClean="0"/>
              <a:t> + </a:t>
            </a:r>
            <a:r>
              <a:rPr lang="en-US" dirty="0" smtClean="0"/>
              <a:t>b</a:t>
            </a:r>
            <a:r>
              <a:rPr lang="ru-RU" baseline="-25000" dirty="0" smtClean="0"/>
              <a:t>2</a:t>
            </a:r>
            <a:r>
              <a:rPr lang="de-DE" dirty="0" smtClean="0"/>
              <a:t>Δ</a:t>
            </a:r>
            <a:r>
              <a:rPr lang="en-US" dirty="0" err="1" smtClean="0"/>
              <a:t>ln</a:t>
            </a:r>
            <a:r>
              <a:rPr lang="ru-RU" dirty="0" smtClean="0"/>
              <a:t>(</a:t>
            </a:r>
            <a:r>
              <a:rPr lang="en-US" dirty="0" err="1" smtClean="0"/>
              <a:t>Oil</a:t>
            </a:r>
            <a:r>
              <a:rPr lang="en-US" baseline="-25000" dirty="0" err="1" smtClean="0"/>
              <a:t>t</a:t>
            </a:r>
            <a:r>
              <a:rPr lang="ru-RU" dirty="0" smtClean="0"/>
              <a:t>) + </a:t>
            </a:r>
            <a:r>
              <a:rPr lang="en-US" dirty="0" smtClean="0"/>
              <a:t>b</a:t>
            </a:r>
            <a:r>
              <a:rPr lang="ru-RU" baseline="-25000" dirty="0" smtClean="0"/>
              <a:t>3</a:t>
            </a:r>
            <a:r>
              <a:rPr lang="de-DE" dirty="0" smtClean="0"/>
              <a:t>Δ</a:t>
            </a:r>
            <a:r>
              <a:rPr lang="en-US" dirty="0" err="1" smtClean="0"/>
              <a:t>ln</a:t>
            </a:r>
            <a:r>
              <a:rPr lang="ru-RU" dirty="0" smtClean="0"/>
              <a:t>(</a:t>
            </a:r>
            <a:r>
              <a:rPr lang="en-US" dirty="0" err="1" smtClean="0"/>
              <a:t>LIBOR</a:t>
            </a:r>
            <a:r>
              <a:rPr lang="en-US" baseline="-25000" dirty="0" err="1" smtClean="0"/>
              <a:t>t</a:t>
            </a:r>
            <a:r>
              <a:rPr lang="ru-RU" dirty="0" smtClean="0"/>
              <a:t>) </a:t>
            </a:r>
            <a:br>
              <a:rPr lang="ru-RU" dirty="0" smtClean="0"/>
            </a:br>
            <a:r>
              <a:rPr lang="ru-RU" dirty="0" smtClean="0"/>
              <a:t>+ </a:t>
            </a:r>
            <a:r>
              <a:rPr lang="en-US" dirty="0" smtClean="0"/>
              <a:t>b</a:t>
            </a:r>
            <a:r>
              <a:rPr lang="ru-RU" baseline="-25000" dirty="0" smtClean="0"/>
              <a:t>4</a:t>
            </a:r>
            <a:r>
              <a:rPr lang="de-DE" dirty="0" smtClean="0"/>
              <a:t>Δ</a:t>
            </a:r>
            <a:r>
              <a:rPr lang="en-US" dirty="0" err="1" smtClean="0"/>
              <a:t>ln</a:t>
            </a:r>
            <a:r>
              <a:rPr lang="ru-RU" dirty="0" smtClean="0"/>
              <a:t>(</a:t>
            </a:r>
            <a:r>
              <a:rPr lang="en-US" dirty="0" smtClean="0"/>
              <a:t>RUB</a:t>
            </a:r>
            <a:r>
              <a:rPr lang="ru-RU" dirty="0" smtClean="0"/>
              <a:t>/</a:t>
            </a:r>
            <a:r>
              <a:rPr lang="en-US" dirty="0" err="1" smtClean="0"/>
              <a:t>USD</a:t>
            </a:r>
            <a:r>
              <a:rPr lang="en-US" baseline="-25000" dirty="0" err="1" smtClean="0"/>
              <a:t>t</a:t>
            </a:r>
            <a:r>
              <a:rPr lang="ru-RU" dirty="0" smtClean="0"/>
              <a:t>) + </a:t>
            </a:r>
            <a:r>
              <a:rPr lang="en-US" dirty="0" smtClean="0"/>
              <a:t>b</a:t>
            </a:r>
            <a:r>
              <a:rPr lang="ru-RU" baseline="-25000" dirty="0" smtClean="0"/>
              <a:t>5</a:t>
            </a:r>
            <a:r>
              <a:rPr lang="de-DE" dirty="0" smtClean="0"/>
              <a:t>Δ</a:t>
            </a:r>
            <a:r>
              <a:rPr lang="en-US" dirty="0" err="1" smtClean="0"/>
              <a:t>ln</a:t>
            </a:r>
            <a:r>
              <a:rPr lang="ru-RU" dirty="0" smtClean="0"/>
              <a:t>(</a:t>
            </a:r>
            <a:r>
              <a:rPr lang="en-US" dirty="0" smtClean="0"/>
              <a:t>USD</a:t>
            </a:r>
            <a:r>
              <a:rPr lang="ru-RU" dirty="0" smtClean="0"/>
              <a:t>/</a:t>
            </a:r>
            <a:r>
              <a:rPr lang="en-US" dirty="0" err="1" smtClean="0"/>
              <a:t>EUR</a:t>
            </a:r>
            <a:r>
              <a:rPr lang="en-US" baseline="-25000" dirty="0" err="1" smtClean="0"/>
              <a:t>t</a:t>
            </a:r>
            <a:r>
              <a:rPr lang="ru-RU" dirty="0" smtClean="0"/>
              <a:t>) + </a:t>
            </a:r>
            <a:r>
              <a:rPr lang="en-US" dirty="0" smtClean="0"/>
              <a:t>b</a:t>
            </a:r>
            <a:r>
              <a:rPr lang="ru-RU" baseline="-25000" dirty="0" smtClean="0"/>
              <a:t>6</a:t>
            </a:r>
            <a:r>
              <a:rPr lang="de-DE" dirty="0" smtClean="0"/>
              <a:t>Δ</a:t>
            </a:r>
            <a:r>
              <a:rPr lang="en-US" dirty="0" err="1" smtClean="0"/>
              <a:t>ln</a:t>
            </a:r>
            <a:r>
              <a:rPr lang="ru-RU" dirty="0" smtClean="0"/>
              <a:t>(</a:t>
            </a:r>
            <a:r>
              <a:rPr lang="en-US" dirty="0" err="1" smtClean="0"/>
              <a:t>Liquidity</a:t>
            </a:r>
            <a:r>
              <a:rPr lang="en-US" baseline="-25000" dirty="0" err="1" smtClean="0"/>
              <a:t>t</a:t>
            </a:r>
            <a:r>
              <a:rPr lang="ru-RU" dirty="0" smtClean="0"/>
              <a:t>) + </a:t>
            </a:r>
            <a:r>
              <a:rPr lang="en-US" dirty="0" smtClean="0"/>
              <a:t>e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Самые важные факторы для российских акций:</a:t>
            </a:r>
          </a:p>
          <a:p>
            <a:pPr lvl="1">
              <a:defRPr/>
            </a:pPr>
            <a:r>
              <a:rPr lang="ru-RU" dirty="0" smtClean="0"/>
              <a:t>Индекс развивающихся рынков, цена на нефть, курс рубля к доллару, денежная ликвидность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Политех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7EDF-81C3-4004-81DF-127B244B6038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274638"/>
            <a:ext cx="8713788" cy="1077912"/>
          </a:xfrm>
        </p:spPr>
        <p:txBody>
          <a:bodyPr/>
          <a:lstStyle/>
          <a:p>
            <a:r>
              <a:rPr lang="ru-RU" smtClean="0"/>
              <a:t>Насколько можно доверять рыночным ценам?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988" y="1268413"/>
            <a:ext cx="8866187" cy="502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6746875" y="4724400"/>
            <a:ext cx="2184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Индекс ММВБ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План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Специфика финансов</a:t>
            </a:r>
          </a:p>
          <a:p>
            <a:r>
              <a:rPr lang="ru-RU" smtClean="0"/>
              <a:t>Основные парадигмы и направления исследований</a:t>
            </a:r>
          </a:p>
          <a:p>
            <a:r>
              <a:rPr lang="ru-RU" smtClean="0"/>
              <a:t>Наиболее яркие результаты</a:t>
            </a:r>
          </a:p>
          <a:p>
            <a:r>
              <a:rPr lang="ru-RU" smtClean="0"/>
              <a:t>Практическое использование финансовых моделей</a:t>
            </a:r>
          </a:p>
          <a:p>
            <a:r>
              <a:rPr lang="ru-RU" smtClean="0"/>
              <a:t>Примеры исследований, посвященных России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Что такое эффективные рынки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dirty="0" smtClean="0"/>
              <a:t>Цены активов корректно отражают всю доступную рынку информацию</a:t>
            </a:r>
          </a:p>
          <a:p>
            <a:pPr lvl="1">
              <a:defRPr/>
            </a:pPr>
            <a:r>
              <a:rPr lang="ru-RU" sz="2200" dirty="0" smtClean="0"/>
              <a:t>Это может быть информация о прошлых ценах </a:t>
            </a:r>
            <a:br>
              <a:rPr lang="ru-RU" sz="2200" dirty="0" smtClean="0"/>
            </a:br>
            <a:r>
              <a:rPr lang="ru-RU" sz="2200" dirty="0" smtClean="0"/>
              <a:t>(технический анализ бесполезен),</a:t>
            </a:r>
          </a:p>
          <a:p>
            <a:pPr lvl="1">
              <a:defRPr/>
            </a:pPr>
            <a:r>
              <a:rPr lang="ru-RU" sz="2200" dirty="0" smtClean="0"/>
              <a:t>…вся публичная информация </a:t>
            </a:r>
            <a:br>
              <a:rPr lang="ru-RU" sz="2200" dirty="0" smtClean="0"/>
            </a:br>
            <a:r>
              <a:rPr lang="ru-RU" sz="2200" dirty="0" smtClean="0"/>
              <a:t>(фундаментальный анализ бесполезен)</a:t>
            </a:r>
          </a:p>
          <a:p>
            <a:pPr lvl="1">
              <a:defRPr/>
            </a:pPr>
            <a:r>
              <a:rPr lang="ru-RU" sz="2200" dirty="0" smtClean="0"/>
              <a:t>…и даже частная информация (инсайдеры не могут заработать)</a:t>
            </a:r>
          </a:p>
          <a:p>
            <a:pPr>
              <a:defRPr/>
            </a:pPr>
            <a:r>
              <a:rPr lang="ru-RU" dirty="0" smtClean="0"/>
              <a:t>Значит, движение цен должно быть случайным!</a:t>
            </a:r>
          </a:p>
          <a:p>
            <a:pPr lvl="1">
              <a:defRPr/>
            </a:pPr>
            <a:r>
              <a:rPr lang="ru-RU" dirty="0" smtClean="0"/>
              <a:t>Иначе можно предсказать будущую цену и получить прибыль</a:t>
            </a:r>
          </a:p>
          <a:p>
            <a:pPr lvl="1">
              <a:lnSpc>
                <a:spcPct val="90000"/>
              </a:lnSpc>
              <a:defRPr/>
            </a:pPr>
            <a:r>
              <a:rPr lang="ru-RU" dirty="0" smtClean="0"/>
              <a:t>Цены моментально отражают новую информацию</a:t>
            </a:r>
          </a:p>
          <a:p>
            <a:pPr>
              <a:defRPr/>
            </a:pPr>
            <a:r>
              <a:rPr lang="ru-RU" dirty="0" smtClean="0"/>
              <a:t>Если это так, то нет места активному управлению портфелем</a:t>
            </a:r>
          </a:p>
          <a:p>
            <a:pPr lvl="1">
              <a:defRPr/>
            </a:pPr>
            <a:r>
              <a:rPr lang="ru-RU" dirty="0" smtClean="0"/>
              <a:t>На рынке нет </a:t>
            </a:r>
            <a:r>
              <a:rPr lang="ru-RU" dirty="0" err="1" smtClean="0"/>
              <a:t>недо</a:t>
            </a:r>
            <a:r>
              <a:rPr lang="ru-RU" dirty="0" smtClean="0"/>
              <a:t>- или переоцененных активов и возможностей для получения </a:t>
            </a:r>
            <a:r>
              <a:rPr lang="ru-RU" dirty="0" err="1" smtClean="0"/>
              <a:t>сверх-прибыли</a:t>
            </a:r>
            <a:endParaRPr lang="ru-RU" dirty="0" smtClean="0"/>
          </a:p>
          <a:p>
            <a:pPr lvl="1">
              <a:defRPr/>
            </a:pPr>
            <a:r>
              <a:rPr lang="ru-RU" dirty="0" smtClean="0"/>
              <a:t>Остается роль для диверсификации, выбора уровня риска и оптимизации налогов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Политех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B8639-B4FD-42C4-B4A4-9FE22D517017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274638"/>
            <a:ext cx="8713788" cy="1077912"/>
          </a:xfrm>
        </p:spPr>
        <p:txBody>
          <a:bodyPr/>
          <a:lstStyle/>
          <a:p>
            <a:r>
              <a:rPr lang="ru-RU" smtClean="0"/>
              <a:t>Насколько (не)эффективными </a:t>
            </a:r>
            <a:br>
              <a:rPr lang="ru-RU" smtClean="0"/>
            </a:br>
            <a:r>
              <a:rPr lang="ru-RU" smtClean="0"/>
              <a:t>являются рынки на практике?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До конца 70-х: вера в эффективные рынки </a:t>
            </a:r>
          </a:p>
          <a:p>
            <a:pPr lvl="1"/>
            <a:r>
              <a:rPr lang="ru-RU" smtClean="0"/>
              <a:t>Прошлые цены и другая общедоступная информация не предсказывают будущую доходность (т.е., отклонения от </a:t>
            </a:r>
            <a:r>
              <a:rPr lang="en-US" smtClean="0"/>
              <a:t>CAPM</a:t>
            </a:r>
            <a:r>
              <a:rPr lang="ru-RU" smtClean="0"/>
              <a:t>)</a:t>
            </a:r>
          </a:p>
          <a:p>
            <a:pPr lvl="1"/>
            <a:r>
              <a:rPr lang="ru-RU" smtClean="0"/>
              <a:t>Прибыль от типичных стратегий технического анализа близка к нулю</a:t>
            </a:r>
          </a:p>
          <a:p>
            <a:pPr lvl="1"/>
            <a:r>
              <a:rPr lang="ru-RU" smtClean="0"/>
              <a:t>Рынок быстро реагирует на </a:t>
            </a:r>
            <a:br>
              <a:rPr lang="ru-RU" smtClean="0"/>
            </a:br>
            <a:r>
              <a:rPr lang="ru-RU" smtClean="0"/>
              <a:t>новую информацию</a:t>
            </a:r>
          </a:p>
          <a:p>
            <a:pPr lvl="1"/>
            <a:r>
              <a:rPr lang="ru-RU" smtClean="0"/>
              <a:t>Профессиональные менеджеры </a:t>
            </a:r>
            <a:br>
              <a:rPr lang="ru-RU" smtClean="0"/>
            </a:br>
            <a:r>
              <a:rPr lang="ru-RU" smtClean="0"/>
              <a:t>(взаимных фондов) не могут </a:t>
            </a:r>
            <a:br>
              <a:rPr lang="ru-RU" smtClean="0"/>
            </a:br>
            <a:r>
              <a:rPr lang="ru-RU" smtClean="0"/>
              <a:t>обогнать рынок (с учетом риска)</a:t>
            </a:r>
          </a:p>
          <a:p>
            <a:endParaRPr lang="ru-RU" smtClean="0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6963" y="3644900"/>
            <a:ext cx="3409950" cy="2568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Политех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EC9C8-492E-41FE-A141-8C81191866BE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274638"/>
            <a:ext cx="8713788" cy="1077912"/>
          </a:xfrm>
        </p:spPr>
        <p:txBody>
          <a:bodyPr/>
          <a:lstStyle/>
          <a:p>
            <a:r>
              <a:rPr lang="ru-RU" smtClean="0"/>
              <a:t>Насколько (не)эффективными </a:t>
            </a:r>
            <a:br>
              <a:rPr lang="ru-RU" smtClean="0"/>
            </a:br>
            <a:r>
              <a:rPr lang="ru-RU" smtClean="0"/>
              <a:t>являются рынки на практике?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Начиная с 80-х: аномалии</a:t>
            </a:r>
          </a:p>
          <a:p>
            <a:pPr lvl="1"/>
            <a:r>
              <a:rPr lang="ru-RU" smtClean="0"/>
              <a:t>Календарные (января, понедельника)</a:t>
            </a:r>
          </a:p>
          <a:p>
            <a:pPr lvl="1"/>
            <a:r>
              <a:rPr lang="ru-RU" smtClean="0"/>
              <a:t>Характеристики компаний (размер, прошлая доходность, недооцененность)</a:t>
            </a:r>
          </a:p>
          <a:p>
            <a:r>
              <a:rPr lang="ru-RU" smtClean="0"/>
              <a:t>…и пузыри</a:t>
            </a:r>
          </a:p>
          <a:p>
            <a:pPr lvl="1"/>
            <a:r>
              <a:rPr lang="ru-RU" smtClean="0"/>
              <a:t>Крах дот-комов в начале 2000-х и недвижимости в 2007 г.</a:t>
            </a:r>
          </a:p>
          <a:p>
            <a:r>
              <a:rPr lang="ru-RU" smtClean="0"/>
              <a:t>Как это объяснить?</a:t>
            </a:r>
          </a:p>
          <a:p>
            <a:pPr lvl="1"/>
            <a:r>
              <a:rPr lang="ru-RU" smtClean="0"/>
              <a:t>«Бумажная» прибыль эфемерна с учетом транзакционных издержек и ограничений на короткие продажи </a:t>
            </a:r>
          </a:p>
          <a:p>
            <a:pPr lvl="1"/>
            <a:r>
              <a:rPr lang="ru-RU" smtClean="0"/>
              <a:t>Не выполняется модель </a:t>
            </a:r>
            <a:r>
              <a:rPr lang="en-US" smtClean="0"/>
              <a:t>CAPM, </a:t>
            </a:r>
            <a:r>
              <a:rPr lang="ru-RU" smtClean="0"/>
              <a:t>нужны более сложные рациональные модели </a:t>
            </a:r>
          </a:p>
          <a:p>
            <a:pPr lvl="1"/>
            <a:r>
              <a:rPr lang="ru-RU" smtClean="0"/>
              <a:t>Инвесторы ведут себя иррационально (поведенческие финансы)</a:t>
            </a: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1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81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81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81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81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81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81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81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631825" y="274638"/>
            <a:ext cx="8713788" cy="584200"/>
          </a:xfrm>
        </p:spPr>
        <p:txBody>
          <a:bodyPr/>
          <a:lstStyle/>
          <a:p>
            <a:r>
              <a:rPr lang="ru-RU" smtClean="0"/>
              <a:t>Поведенческие финансы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Tx/>
              <a:buNone/>
              <a:defRPr/>
            </a:pPr>
            <a:r>
              <a:rPr lang="ru-RU" dirty="0" smtClean="0"/>
              <a:t>Пример: какое событие более вероятно</a:t>
            </a:r>
            <a:r>
              <a:rPr lang="en-US" dirty="0" smtClean="0"/>
              <a:t>?</a:t>
            </a:r>
          </a:p>
          <a:p>
            <a:pPr marL="857250" lvl="1" indent="-457200">
              <a:buFont typeface="Wingdings" pitchFamily="2" charset="2"/>
              <a:buAutoNum type="arabicPeriod"/>
              <a:defRPr/>
            </a:pPr>
            <a:r>
              <a:rPr lang="ru-RU" dirty="0" smtClean="0"/>
              <a:t>Большое наводнение где-то в Азии, в котором погибнут свыше 1000 человек</a:t>
            </a:r>
            <a:r>
              <a:rPr lang="en-US" dirty="0" smtClean="0"/>
              <a:t>.</a:t>
            </a:r>
          </a:p>
          <a:p>
            <a:pPr marL="857250" lvl="1" indent="-457200">
              <a:buFont typeface="Wingdings" pitchFamily="2" charset="2"/>
              <a:buAutoNum type="arabicPeriod"/>
              <a:defRPr/>
            </a:pPr>
            <a:r>
              <a:rPr lang="ru-RU" dirty="0" smtClean="0"/>
              <a:t>Землетрясение в Тихом океане, которое приведет к большому наводнению в Японии и гибели свыше 1000 человек</a:t>
            </a:r>
            <a:r>
              <a:rPr lang="en-US" dirty="0" smtClean="0"/>
              <a:t>. </a:t>
            </a:r>
          </a:p>
          <a:p>
            <a:pPr marL="457200" indent="-457200">
              <a:defRPr/>
            </a:pPr>
            <a:r>
              <a:rPr lang="ru-RU" dirty="0" smtClean="0"/>
              <a:t>Многие отвечают, что событие </a:t>
            </a:r>
            <a:r>
              <a:rPr lang="en-US" dirty="0" smtClean="0"/>
              <a:t>2 </a:t>
            </a:r>
            <a:r>
              <a:rPr lang="ru-RU" dirty="0" smtClean="0"/>
              <a:t>более вероятно</a:t>
            </a:r>
            <a:r>
              <a:rPr lang="en-US" dirty="0" smtClean="0"/>
              <a:t>, </a:t>
            </a:r>
            <a:r>
              <a:rPr lang="ru-RU" dirty="0" smtClean="0"/>
              <a:t>поскольку его легче представить.</a:t>
            </a:r>
            <a:endParaRPr lang="en-US" dirty="0" smtClean="0"/>
          </a:p>
          <a:p>
            <a:pPr>
              <a:defRPr/>
            </a:pPr>
            <a:r>
              <a:rPr lang="ru-RU" dirty="0" smtClean="0"/>
              <a:t>Влияние психологии человека на его инвестиционные решения может приводить к отклонениям рыночных цен от фундаментальных значений!</a:t>
            </a:r>
          </a:p>
          <a:p>
            <a:pPr lvl="1">
              <a:defRPr/>
            </a:pPr>
            <a:r>
              <a:rPr lang="ru-RU" dirty="0" smtClean="0"/>
              <a:t>Большинство инвесторов полагают, что они могут находить такие возможности и зарабатывать прибыль</a:t>
            </a:r>
          </a:p>
          <a:p>
            <a:pPr lvl="1">
              <a:defRPr/>
            </a:pPr>
            <a:r>
              <a:rPr lang="ru-RU" dirty="0" smtClean="0"/>
              <a:t>…и становятся жертвой эффекта самоуверенности!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Результаты исследований методом анализа событий (</a:t>
            </a:r>
            <a:r>
              <a:rPr lang="en-US" smtClean="0"/>
              <a:t>event study</a:t>
            </a:r>
            <a:r>
              <a:rPr lang="ru-RU" smtClean="0"/>
              <a:t>)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88950" y="1628775"/>
            <a:ext cx="4176713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Положительная реакция рынка:</a:t>
            </a:r>
          </a:p>
          <a:p>
            <a:pPr>
              <a:defRPr/>
            </a:pPr>
            <a:r>
              <a:rPr lang="ru-RU" dirty="0" smtClean="0"/>
              <a:t>Рост дивидендов и выкуп акций: до 1%</a:t>
            </a:r>
          </a:p>
          <a:p>
            <a:pPr>
              <a:defRPr/>
            </a:pPr>
            <a:r>
              <a:rPr lang="ru-RU" dirty="0" smtClean="0"/>
              <a:t>Поглощение другой компанией: 10-30%</a:t>
            </a:r>
          </a:p>
          <a:p>
            <a:pPr>
              <a:defRPr/>
            </a:pPr>
            <a:r>
              <a:rPr lang="ru-RU" dirty="0" smtClean="0"/>
              <a:t>Превышение выручки компании прогноза аналитиков</a:t>
            </a:r>
          </a:p>
          <a:p>
            <a:pPr>
              <a:defRPr/>
            </a:pPr>
            <a:r>
              <a:rPr lang="ru-RU" dirty="0" smtClean="0"/>
              <a:t>Смерть</a:t>
            </a:r>
            <a:r>
              <a:rPr lang="en-US" dirty="0" smtClean="0"/>
              <a:t> CEO</a:t>
            </a:r>
            <a:r>
              <a:rPr lang="ru-RU" dirty="0" smtClean="0"/>
              <a:t> – основателя компании: 3-4%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Отрицательная реакция рынка:</a:t>
            </a:r>
          </a:p>
          <a:p>
            <a:pPr>
              <a:defRPr/>
            </a:pPr>
            <a:r>
              <a:rPr lang="ru-RU" dirty="0" smtClean="0"/>
              <a:t>Новое размещение акций: 1-3%</a:t>
            </a:r>
          </a:p>
          <a:p>
            <a:pPr>
              <a:defRPr/>
            </a:pPr>
            <a:r>
              <a:rPr lang="ru-RU" dirty="0" smtClean="0"/>
              <a:t>Переплата за поглощаемую фирму</a:t>
            </a:r>
          </a:p>
          <a:p>
            <a:pPr>
              <a:defRPr/>
            </a:pPr>
            <a:r>
              <a:rPr lang="ru-RU" dirty="0" smtClean="0"/>
              <a:t>Провал попытки поглощения со стороны другой компании</a:t>
            </a:r>
          </a:p>
          <a:p>
            <a:pPr>
              <a:defRPr/>
            </a:pPr>
            <a:r>
              <a:rPr lang="ru-RU" dirty="0" smtClean="0"/>
              <a:t>Отставание выручки компании от прогноза аналитиков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631825" y="274638"/>
            <a:ext cx="8713788" cy="1077912"/>
          </a:xfrm>
        </p:spPr>
        <p:txBody>
          <a:bodyPr/>
          <a:lstStyle/>
          <a:p>
            <a:r>
              <a:rPr lang="ru-RU" smtClean="0"/>
              <a:t>Какую роль играют источники финансирования для компании</a:t>
            </a:r>
          </a:p>
        </p:txBody>
      </p:sp>
      <p:sp>
        <p:nvSpPr>
          <p:cNvPr id="389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Теорема Модильяни-Миллера</a:t>
            </a:r>
            <a:r>
              <a:rPr lang="ru-RU" smtClean="0"/>
              <a:t>: </a:t>
            </a:r>
            <a:br>
              <a:rPr lang="ru-RU" smtClean="0"/>
            </a:br>
            <a:r>
              <a:rPr lang="ru-RU" smtClean="0"/>
              <a:t>структура капитала (заемного и собственного) не влияет на стоимость бизнеса, если…</a:t>
            </a:r>
          </a:p>
          <a:p>
            <a:pPr lvl="1"/>
            <a:r>
              <a:rPr lang="ru-RU" smtClean="0"/>
              <a:t>Нет налогов</a:t>
            </a:r>
          </a:p>
          <a:p>
            <a:pPr lvl="1"/>
            <a:r>
              <a:rPr lang="ru-RU" smtClean="0"/>
              <a:t>Отсутствуют издержки банкротства</a:t>
            </a:r>
          </a:p>
          <a:p>
            <a:pPr lvl="1"/>
            <a:r>
              <a:rPr lang="ru-RU" smtClean="0"/>
              <a:t>Нет асимметрии информации (между менеджерами и разными инвесторами)</a:t>
            </a:r>
          </a:p>
          <a:p>
            <a:pPr lvl="1"/>
            <a:r>
              <a:rPr lang="ru-RU" smtClean="0"/>
              <a:t>Рынки являются эффективными (цены учитывают всю доступную информацию о фирме)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Выбор структуры капитала на практике</a:t>
            </a:r>
          </a:p>
        </p:txBody>
      </p:sp>
      <p:sp>
        <p:nvSpPr>
          <p:cNvPr id="399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600" smtClean="0"/>
              <a:t>Эффект налогов: </a:t>
            </a:r>
          </a:p>
          <a:p>
            <a:pPr lvl="1">
              <a:lnSpc>
                <a:spcPct val="90000"/>
              </a:lnSpc>
            </a:pPr>
            <a:r>
              <a:rPr lang="ru-RU" sz="2200" smtClean="0"/>
              <a:t>Долговые обязательства дают налоговый щит (проценты вычитаются из налогооблагаемой прибыли)</a:t>
            </a:r>
          </a:p>
          <a:p>
            <a:pPr>
              <a:lnSpc>
                <a:spcPct val="90000"/>
              </a:lnSpc>
            </a:pPr>
            <a:r>
              <a:rPr lang="ru-RU" sz="2600" smtClean="0"/>
              <a:t>Издержки банкротства: </a:t>
            </a:r>
          </a:p>
          <a:p>
            <a:pPr lvl="1">
              <a:lnSpc>
                <a:spcPct val="90000"/>
              </a:lnSpc>
            </a:pPr>
            <a:r>
              <a:rPr lang="ru-RU" sz="2200" smtClean="0"/>
              <a:t>Высокий финансовый рычаг может привести к дефолту</a:t>
            </a:r>
          </a:p>
          <a:p>
            <a:pPr>
              <a:lnSpc>
                <a:spcPct val="90000"/>
              </a:lnSpc>
            </a:pPr>
            <a:r>
              <a:rPr lang="ru-RU" sz="2600" smtClean="0"/>
              <a:t>Асимметрия информации: инвесторы требуют премию за риск купить «кота в мешке»</a:t>
            </a:r>
          </a:p>
          <a:p>
            <a:pPr lvl="1">
              <a:lnSpc>
                <a:spcPct val="90000"/>
              </a:lnSpc>
            </a:pPr>
            <a:r>
              <a:rPr lang="ru-RU" sz="2200" smtClean="0"/>
              <a:t>Самый дешевый источник – внутреннее финансирование</a:t>
            </a:r>
          </a:p>
          <a:p>
            <a:pPr lvl="1">
              <a:lnSpc>
                <a:spcPct val="90000"/>
              </a:lnSpc>
            </a:pPr>
            <a:r>
              <a:rPr lang="ru-RU" sz="2200" smtClean="0"/>
              <a:t>Затем – кредит/облигации, самый дорогой - акции</a:t>
            </a:r>
          </a:p>
          <a:p>
            <a:pPr>
              <a:lnSpc>
                <a:spcPct val="90000"/>
              </a:lnSpc>
            </a:pPr>
            <a:r>
              <a:rPr lang="ru-RU" sz="2600" smtClean="0"/>
              <a:t>Рынки не всегда являются эффективными</a:t>
            </a:r>
          </a:p>
          <a:p>
            <a:pPr lvl="1">
              <a:lnSpc>
                <a:spcPct val="90000"/>
              </a:lnSpc>
            </a:pPr>
            <a:r>
              <a:rPr lang="ru-RU" sz="2200" smtClean="0"/>
              <a:t>Во время кризиса (пузыря) акции недо(пере)оценены</a:t>
            </a:r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Политех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5FB98-5D99-4A3E-87B0-DBB9EA225C41}" type="slidenum">
              <a:rPr lang="ru-RU"/>
              <a:pPr>
                <a:defRPr/>
              </a:pPr>
              <a:t>27</a:t>
            </a:fld>
            <a:endParaRPr lang="ru-RU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274638"/>
            <a:ext cx="8713788" cy="1077912"/>
          </a:xfrm>
        </p:spPr>
        <p:txBody>
          <a:bodyPr/>
          <a:lstStyle/>
          <a:p>
            <a:r>
              <a:rPr lang="ru-RU" smtClean="0"/>
              <a:t>Компании финансируют свои проекты в основном через долг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00" y="1412875"/>
            <a:ext cx="9686925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 оценивать деривативы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950" y="1628775"/>
            <a:ext cx="8915400" cy="47529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 smtClean="0"/>
              <a:t>Форварды, фьючерсы, свопы, опционы,…</a:t>
            </a:r>
          </a:p>
          <a:p>
            <a:pPr lvl="1">
              <a:defRPr/>
            </a:pPr>
            <a:r>
              <a:rPr lang="ru-RU" dirty="0" smtClean="0"/>
              <a:t>Выплаты по ним зависят от других переменных (цен, обменных курсов, процентных ставок, погоды…)</a:t>
            </a:r>
          </a:p>
          <a:p>
            <a:pPr>
              <a:defRPr/>
            </a:pPr>
            <a:r>
              <a:rPr lang="ru-RU" dirty="0" smtClean="0"/>
              <a:t>Модель </a:t>
            </a:r>
            <a:r>
              <a:rPr lang="ru-RU" dirty="0" err="1" smtClean="0"/>
              <a:t>Блэка-Шоулса</a:t>
            </a:r>
            <a:r>
              <a:rPr lang="ru-RU" dirty="0" smtClean="0"/>
              <a:t> (1973): цена Европейских опционов</a:t>
            </a:r>
          </a:p>
          <a:p>
            <a:pPr lvl="1">
              <a:defRPr/>
            </a:pPr>
            <a:r>
              <a:rPr lang="ru-RU" dirty="0" smtClean="0"/>
              <a:t>Как функция от текущей цены базового актива, цены исполнения, </a:t>
            </a:r>
            <a:r>
              <a:rPr lang="ru-RU" dirty="0" err="1" smtClean="0"/>
              <a:t>безрисковой</a:t>
            </a:r>
            <a:r>
              <a:rPr lang="ru-RU" dirty="0" smtClean="0"/>
              <a:t> ставки, цены исполнения и срока</a:t>
            </a:r>
          </a:p>
          <a:p>
            <a:pPr>
              <a:defRPr/>
            </a:pPr>
            <a:r>
              <a:rPr lang="ru-RU" dirty="0" smtClean="0"/>
              <a:t>Основные предположения:</a:t>
            </a:r>
          </a:p>
          <a:p>
            <a:pPr lvl="1">
              <a:defRPr/>
            </a:pPr>
            <a:r>
              <a:rPr lang="ru-RU" dirty="0" smtClean="0"/>
              <a:t>Непрерывная торговля без транзакционных издержек</a:t>
            </a:r>
          </a:p>
          <a:p>
            <a:pPr lvl="1">
              <a:defRPr/>
            </a:pPr>
            <a:r>
              <a:rPr lang="ru-RU" dirty="0" smtClean="0"/>
              <a:t>Логнормальное распределение доходности акций</a:t>
            </a:r>
          </a:p>
          <a:p>
            <a:pPr lvl="1">
              <a:defRPr/>
            </a:pPr>
            <a:r>
              <a:rPr lang="ru-RU" dirty="0" smtClean="0"/>
              <a:t>Постоянная </a:t>
            </a:r>
            <a:r>
              <a:rPr lang="ru-RU" dirty="0" err="1" smtClean="0"/>
              <a:t>волатильность</a:t>
            </a:r>
            <a:endParaRPr lang="ru-RU" dirty="0" smtClean="0"/>
          </a:p>
          <a:p>
            <a:pPr>
              <a:defRPr/>
            </a:pPr>
            <a:r>
              <a:rPr lang="ru-RU" dirty="0" err="1" smtClean="0"/>
              <a:t>Безарбитражный</a:t>
            </a:r>
            <a:r>
              <a:rPr lang="ru-RU" dirty="0" smtClean="0"/>
              <a:t> подход к оценке</a:t>
            </a:r>
          </a:p>
          <a:p>
            <a:pPr lvl="1">
              <a:defRPr/>
            </a:pPr>
            <a:r>
              <a:rPr lang="ru-RU" dirty="0" smtClean="0"/>
              <a:t>Реплицирующий портфель из акций и </a:t>
            </a:r>
            <a:r>
              <a:rPr lang="ru-RU" dirty="0" err="1" smtClean="0"/>
              <a:t>безрисковых</a:t>
            </a:r>
            <a:r>
              <a:rPr lang="ru-RU" dirty="0" smtClean="0"/>
              <a:t> облигаций</a:t>
            </a:r>
            <a:endParaRPr lang="en-US" dirty="0" smtClean="0"/>
          </a:p>
          <a:p>
            <a:pPr>
              <a:defRPr/>
            </a:pPr>
            <a:r>
              <a:rPr lang="ru-RU" dirty="0" smtClean="0"/>
              <a:t>Сейчас: численные методы оценки </a:t>
            </a:r>
            <a:r>
              <a:rPr lang="ru-RU" dirty="0" err="1" smtClean="0"/>
              <a:t>деривативов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Применение деривативов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 smtClean="0"/>
              <a:t>Они позволяют более эффективно управлять рисками</a:t>
            </a:r>
          </a:p>
          <a:p>
            <a:pPr lvl="1">
              <a:defRPr/>
            </a:pPr>
            <a:r>
              <a:rPr lang="ru-RU" dirty="0" smtClean="0"/>
              <a:t>Хеджировать (снижать) специфические риски</a:t>
            </a:r>
            <a:endParaRPr lang="en-US" dirty="0" smtClean="0"/>
          </a:p>
          <a:p>
            <a:pPr lvl="2">
              <a:defRPr/>
            </a:pPr>
            <a:r>
              <a:rPr lang="ru-RU" dirty="0" smtClean="0"/>
              <a:t>Номинал внебиржевых контрактов: </a:t>
            </a:r>
            <a:r>
              <a:rPr lang="en-US" dirty="0" smtClean="0"/>
              <a:t>$600 </a:t>
            </a:r>
            <a:r>
              <a:rPr lang="en-US" dirty="0" err="1" smtClean="0"/>
              <a:t>trln</a:t>
            </a:r>
            <a:endParaRPr lang="en-US" dirty="0" smtClean="0"/>
          </a:p>
          <a:p>
            <a:pPr lvl="1">
              <a:defRPr/>
            </a:pPr>
            <a:r>
              <a:rPr lang="ru-RU" dirty="0" smtClean="0"/>
              <a:t>Спекулировать с высоким рычагом</a:t>
            </a:r>
            <a:endParaRPr lang="en-US" dirty="0" smtClean="0"/>
          </a:p>
          <a:p>
            <a:pPr lvl="2">
              <a:defRPr/>
            </a:pPr>
            <a:r>
              <a:rPr lang="ru-RU" dirty="0" smtClean="0"/>
              <a:t>Ежеквартальный объем торгов фьючерсами и опционами</a:t>
            </a:r>
            <a:r>
              <a:rPr lang="en-US" dirty="0" smtClean="0"/>
              <a:t>: $550 </a:t>
            </a:r>
            <a:r>
              <a:rPr lang="en-US" dirty="0" err="1" smtClean="0"/>
              <a:t>trln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…хотя часто компании несут убытки вследствие недопонимания или недооценки рисков</a:t>
            </a:r>
          </a:p>
          <a:p>
            <a:pPr lvl="1">
              <a:defRPr/>
            </a:pPr>
            <a:r>
              <a:rPr lang="en-US" dirty="0" smtClean="0"/>
              <a:t>Barings, Sumitomo, LTCM, </a:t>
            </a:r>
            <a:r>
              <a:rPr lang="en-US" dirty="0" err="1" smtClean="0"/>
              <a:t>Societe</a:t>
            </a:r>
            <a:r>
              <a:rPr lang="en-US" dirty="0" smtClean="0"/>
              <a:t> </a:t>
            </a:r>
            <a:r>
              <a:rPr lang="en-US" dirty="0" err="1" smtClean="0"/>
              <a:t>Generale</a:t>
            </a:r>
            <a:r>
              <a:rPr lang="en-US" dirty="0" smtClean="0"/>
              <a:t>, Lehman Brothers,…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Многие другие инструменты похожи на </a:t>
            </a:r>
            <a:r>
              <a:rPr lang="ru-RU" dirty="0" err="1" smtClean="0"/>
              <a:t>деривативы</a:t>
            </a:r>
            <a:endParaRPr lang="ru-RU" dirty="0" smtClean="0"/>
          </a:p>
          <a:p>
            <a:pPr lvl="1">
              <a:defRPr/>
            </a:pPr>
            <a:r>
              <a:rPr lang="ru-RU" dirty="0" smtClean="0"/>
              <a:t>Бонусы </a:t>
            </a:r>
            <a:r>
              <a:rPr lang="ru-RU" dirty="0" err="1" smtClean="0"/>
              <a:t>топ-менеджеров</a:t>
            </a:r>
            <a:r>
              <a:rPr lang="ru-RU" dirty="0" smtClean="0"/>
              <a:t> привязаны к прибыли компании</a:t>
            </a:r>
          </a:p>
          <a:p>
            <a:pPr lvl="1">
              <a:defRPr/>
            </a:pPr>
            <a:r>
              <a:rPr lang="ru-RU" dirty="0" smtClean="0"/>
              <a:t>Акции как колл опцион на компанию</a:t>
            </a:r>
          </a:p>
          <a:p>
            <a:pPr lvl="1">
              <a:defRPr/>
            </a:pPr>
            <a:r>
              <a:rPr lang="ru-RU" dirty="0" smtClean="0"/>
              <a:t>Реальные опционы: например, на изменение масштаба проекта в зависимости от конъюнктуры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43012" name="Picture 4" descr="Derivatives to lever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9488" y="0"/>
            <a:ext cx="2576512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Что такое финансы?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Управление денежными ресурсами (бюджетирование)</a:t>
            </a:r>
          </a:p>
          <a:p>
            <a:pPr lvl="1"/>
            <a:r>
              <a:rPr lang="ru-RU" smtClean="0"/>
              <a:t>Привлечение: за счет собственных доходов или в долг</a:t>
            </a:r>
          </a:p>
          <a:p>
            <a:pPr lvl="1"/>
            <a:r>
              <a:rPr lang="ru-RU" smtClean="0"/>
              <a:t>Размещение: трата или инвестирование</a:t>
            </a:r>
            <a:endParaRPr lang="en-US" smtClean="0"/>
          </a:p>
          <a:p>
            <a:r>
              <a:rPr lang="ru-RU" smtClean="0"/>
              <a:t>…с целью достижения максимальной эффективности</a:t>
            </a:r>
          </a:p>
          <a:p>
            <a:pPr lvl="1"/>
            <a:r>
              <a:rPr lang="ru-RU" smtClean="0"/>
              <a:t>«Цена» денег зависит от срока и рисков</a:t>
            </a:r>
          </a:p>
          <a:p>
            <a:pPr lvl="1"/>
            <a:r>
              <a:rPr lang="ru-RU" smtClean="0"/>
              <a:t>В идеале - высокая прибыль при низких рисках</a:t>
            </a:r>
          </a:p>
          <a:p>
            <a:r>
              <a:rPr lang="ru-RU" smtClean="0"/>
              <a:t>…с использованием финансовых инструментов</a:t>
            </a:r>
          </a:p>
          <a:p>
            <a:pPr lvl="1"/>
            <a:r>
              <a:rPr lang="ru-RU" smtClean="0"/>
              <a:t>Кредиты, облигации, акции, деривативы и т.д.</a:t>
            </a:r>
          </a:p>
          <a:p>
            <a:r>
              <a:rPr lang="ru-RU" smtClean="0"/>
              <a:t>…и финансовых посредников</a:t>
            </a:r>
          </a:p>
          <a:p>
            <a:pPr lvl="1"/>
            <a:r>
              <a:rPr lang="ru-RU" smtClean="0"/>
              <a:t>Банки, инвестфонды, брокеры и т.д.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Заключение </a:t>
            </a:r>
          </a:p>
        </p:txBody>
      </p:sp>
      <p:sp>
        <p:nvSpPr>
          <p:cNvPr id="440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Финансовая наука постоянно проходит проверку на практике</a:t>
            </a:r>
          </a:p>
          <a:p>
            <a:pPr lvl="1"/>
            <a:r>
              <a:rPr lang="ru-RU" smtClean="0"/>
              <a:t>Базовые финансовые модели построены на предположениях о совершенных рынках</a:t>
            </a:r>
          </a:p>
          <a:p>
            <a:pPr lvl="1"/>
            <a:r>
              <a:rPr lang="ru-RU" smtClean="0"/>
              <a:t>Продвинутые модели отказываются от упрощающих предположений и дают более реалистичные результаты</a:t>
            </a:r>
          </a:p>
          <a:p>
            <a:endParaRPr lang="ru-RU" smtClean="0"/>
          </a:p>
          <a:p>
            <a:r>
              <a:rPr lang="ru-RU" smtClean="0"/>
              <a:t>Основная сложность в применении моделей на практике – в учете неопределенности и прогнозировании будущего</a:t>
            </a:r>
          </a:p>
          <a:p>
            <a:pPr lvl="1"/>
            <a:r>
              <a:rPr lang="ru-RU" smtClean="0"/>
              <a:t>Поэтому финансы – это не только наука, но и искусство</a:t>
            </a:r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Расписание последующих лекций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88950" y="1412875"/>
          <a:ext cx="9072563" cy="3887788"/>
        </p:xfrm>
        <a:graphic>
          <a:graphicData uri="http://schemas.openxmlformats.org/drawingml/2006/table">
            <a:tbl>
              <a:tblPr/>
              <a:tblGrid>
                <a:gridCol w="792088"/>
                <a:gridCol w="2736304"/>
                <a:gridCol w="5544615"/>
              </a:tblGrid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19.10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Рубен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Ениколопов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Корпоративные финансы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26.10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Сергей Степанов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Корпоративное управление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2.11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Константин Сонин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LTCM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: история одной финансовой катастрофы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/>
                          <a:ea typeface="Calibri"/>
                          <a:cs typeface="Times New Roman"/>
                        </a:rPr>
                        <a:t>9.11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Arial"/>
                          <a:ea typeface="Calibri"/>
                          <a:cs typeface="Times New Roman"/>
                        </a:rPr>
                        <a:t>Дмитрий Макаров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Доверительное управление активами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16.11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Сергей Гуриев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Советы директоров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23.11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Константин Стырин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Международные финансы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30.11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Вячеслав Горовой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latin typeface="Arial"/>
                          <a:ea typeface="Calibri"/>
                          <a:cs typeface="Times New Roman"/>
                        </a:rPr>
                        <a:t>Деривативы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7.12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Алексей Горяев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Управление рисками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88950" y="5589588"/>
            <a:ext cx="89154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sz="2400" kern="0" dirty="0">
                <a:latin typeface="+mn-lt"/>
                <a:cs typeface="+mn-cs"/>
              </a:rPr>
              <a:t>Портал «Финансовая грамота»</a:t>
            </a:r>
            <a:r>
              <a:rPr lang="en-US" sz="2400" kern="0" dirty="0">
                <a:latin typeface="+mn-lt"/>
                <a:cs typeface="+mn-cs"/>
              </a:rPr>
              <a:t>: </a:t>
            </a:r>
            <a:r>
              <a:rPr lang="en-US" sz="2400" kern="0" dirty="0">
                <a:latin typeface="+mn-lt"/>
                <a:cs typeface="+mn-cs"/>
                <a:hlinkClick r:id="rId2"/>
              </a:rPr>
              <a:t>www.fgramota.org</a:t>
            </a:r>
            <a:r>
              <a:rPr lang="en-US" sz="2400" kern="0" dirty="0">
                <a:latin typeface="+mn-lt"/>
                <a:cs typeface="+mn-cs"/>
              </a:rPr>
              <a:t> </a:t>
            </a:r>
            <a:endParaRPr lang="ru-RU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направления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Корпоративные финансы: бизнес</a:t>
            </a:r>
          </a:p>
          <a:p>
            <a:pPr lvl="1"/>
            <a:r>
              <a:rPr lang="ru-RU" smtClean="0"/>
              <a:t>Какая структура капитала удешевит финансирование?</a:t>
            </a:r>
          </a:p>
          <a:p>
            <a:pPr lvl="1"/>
            <a:r>
              <a:rPr lang="ru-RU" smtClean="0"/>
              <a:t>Как выбирать инвестиционные проекты?</a:t>
            </a:r>
          </a:p>
          <a:p>
            <a:r>
              <a:rPr lang="ru-RU" smtClean="0"/>
              <a:t>Личные финансы: люди</a:t>
            </a:r>
          </a:p>
          <a:p>
            <a:pPr lvl="1"/>
            <a:r>
              <a:rPr lang="ru-RU" smtClean="0"/>
              <a:t>Как накопить на пенсию?</a:t>
            </a:r>
          </a:p>
          <a:p>
            <a:pPr lvl="1"/>
            <a:r>
              <a:rPr lang="ru-RU" smtClean="0"/>
              <a:t>Как защититься от рисков (например, потери трудоспособности)?</a:t>
            </a:r>
          </a:p>
          <a:p>
            <a:r>
              <a:rPr lang="ru-RU" smtClean="0"/>
              <a:t>Публичные финансы: государство</a:t>
            </a:r>
          </a:p>
          <a:p>
            <a:pPr lvl="1"/>
            <a:r>
              <a:rPr lang="ru-RU" smtClean="0"/>
              <a:t>Как лучше построить налоговую систему?</a:t>
            </a:r>
          </a:p>
          <a:p>
            <a:pPr lvl="1"/>
            <a:r>
              <a:rPr lang="ru-RU" smtClean="0"/>
              <a:t>Как лучше управлять госдолгом?</a:t>
            </a:r>
          </a:p>
          <a:p>
            <a:pPr lvl="1"/>
            <a:endParaRPr lang="ru-RU" smtClean="0"/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Финансовая наука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Отрасль экономической науки, изучающая взаимодействие между финансовыми переменными</a:t>
            </a:r>
          </a:p>
          <a:p>
            <a:pPr lvl="1"/>
            <a:r>
              <a:rPr lang="ru-RU" smtClean="0"/>
              <a:t>Цены, процентные ставки, дивиденды и т.д.</a:t>
            </a:r>
          </a:p>
          <a:p>
            <a:r>
              <a:rPr lang="ru-RU" smtClean="0"/>
              <a:t>…и принятие решений на финансовых рынках в условиях неопределенности</a:t>
            </a:r>
          </a:p>
          <a:p>
            <a:pPr lvl="1"/>
            <a:r>
              <a:rPr lang="ru-RU" smtClean="0"/>
              <a:t>Оценка актива на основе его будущих денежных потоков или цен других активов</a:t>
            </a:r>
          </a:p>
          <a:p>
            <a:pPr lvl="1"/>
            <a:r>
              <a:rPr lang="ru-RU" smtClean="0"/>
              <a:t>Формирование оптимального портфеля из доступных финансовых инструментов</a:t>
            </a:r>
          </a:p>
          <a:p>
            <a:r>
              <a:rPr lang="ru-RU" smtClean="0"/>
              <a:t>Модели рыночного равновесия</a:t>
            </a:r>
          </a:p>
          <a:p>
            <a:pPr lvl="1"/>
            <a:r>
              <a:rPr lang="ru-RU" smtClean="0"/>
              <a:t>Как формируются цены финансовых инструментов при заданном поведении агентов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631825" y="274638"/>
            <a:ext cx="8713788" cy="584200"/>
          </a:xfrm>
        </p:spPr>
        <p:txBody>
          <a:bodyPr/>
          <a:lstStyle/>
          <a:p>
            <a:r>
              <a:rPr lang="ru-RU" smtClean="0"/>
              <a:t>Основные парадигмы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Рациональное поведение агентов</a:t>
            </a:r>
          </a:p>
          <a:p>
            <a:pPr lvl="1"/>
            <a:r>
              <a:rPr lang="ru-RU" smtClean="0"/>
              <a:t>Максимизация прибыли (с учетом рисков)</a:t>
            </a:r>
          </a:p>
          <a:p>
            <a:pPr lvl="1"/>
            <a:r>
              <a:rPr lang="ru-RU" smtClean="0"/>
              <a:t>Это не всегда подтверждается на практике</a:t>
            </a:r>
          </a:p>
          <a:p>
            <a:pPr lvl="2"/>
            <a:r>
              <a:rPr lang="ru-RU" b="1" smtClean="0"/>
              <a:t>Поведенческие финансы </a:t>
            </a:r>
            <a:r>
              <a:rPr lang="ru-RU" smtClean="0"/>
              <a:t>изучают влияние психологии на рынки</a:t>
            </a:r>
          </a:p>
          <a:p>
            <a:r>
              <a:rPr lang="ru-RU" smtClean="0"/>
              <a:t>Отсутствие возможностей для арбитража в равновесии</a:t>
            </a:r>
          </a:p>
          <a:p>
            <a:pPr lvl="1"/>
            <a:r>
              <a:rPr lang="ru-RU" smtClean="0"/>
              <a:t>Нельзя получить (экономическую) прибыль без риска</a:t>
            </a:r>
          </a:p>
          <a:p>
            <a:pPr lvl="1"/>
            <a:r>
              <a:rPr lang="ru-RU" smtClean="0"/>
              <a:t>Иначе найдутся агенты, которые будут совершать сделки для получения безрисковой прибыли – и это будет не равновесие</a:t>
            </a:r>
          </a:p>
          <a:p>
            <a:pPr lvl="1"/>
            <a:r>
              <a:rPr lang="ru-RU" u="sng" smtClean="0"/>
              <a:t>Закон одной цены</a:t>
            </a:r>
            <a:r>
              <a:rPr lang="ru-RU" smtClean="0"/>
              <a:t>: два актива, имеющих одинаковую структуры выплат в будущем, должны иметь равную цену сегодня</a:t>
            </a:r>
          </a:p>
          <a:p>
            <a:r>
              <a:rPr lang="ru-RU" smtClean="0"/>
              <a:t>Привязанность к практике</a:t>
            </a:r>
          </a:p>
          <a:p>
            <a:pPr lvl="1"/>
            <a:r>
              <a:rPr lang="ru-RU" smtClean="0"/>
              <a:t>Большинство моделей можно проверить на рыночных данных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 оценивать активы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Метод дисконтированных денежных потоков </a:t>
            </a:r>
            <a:br>
              <a:rPr lang="ru-RU" smtClean="0"/>
            </a:br>
            <a:r>
              <a:rPr lang="ru-RU" smtClean="0"/>
              <a:t>(</a:t>
            </a:r>
            <a:r>
              <a:rPr lang="en-US" b="1" smtClean="0"/>
              <a:t>DCF</a:t>
            </a:r>
            <a:r>
              <a:rPr lang="en-US" smtClean="0"/>
              <a:t>: discounted cash flow approach): 		</a:t>
            </a:r>
          </a:p>
          <a:p>
            <a:pPr algn="ctr">
              <a:buFontTx/>
              <a:buNone/>
            </a:pPr>
            <a:r>
              <a:rPr lang="en-US" smtClean="0"/>
              <a:t>P</a:t>
            </a:r>
            <a:r>
              <a:rPr lang="en-US" baseline="-25000" smtClean="0"/>
              <a:t>0</a:t>
            </a:r>
            <a:r>
              <a:rPr lang="en-US" smtClean="0"/>
              <a:t> = </a:t>
            </a:r>
            <a:r>
              <a:rPr lang="ru-RU" smtClean="0"/>
              <a:t>Σ</a:t>
            </a:r>
            <a:r>
              <a:rPr lang="en-US" baseline="-25000" smtClean="0"/>
              <a:t>t</a:t>
            </a:r>
            <a:r>
              <a:rPr lang="en-US" smtClean="0"/>
              <a:t> CF</a:t>
            </a:r>
            <a:r>
              <a:rPr lang="en-US" baseline="-25000" smtClean="0"/>
              <a:t>t</a:t>
            </a:r>
            <a:r>
              <a:rPr lang="en-US" smtClean="0"/>
              <a:t>/(1+r)</a:t>
            </a:r>
            <a:r>
              <a:rPr lang="en-US" baseline="30000" smtClean="0"/>
              <a:t>t</a:t>
            </a:r>
            <a:endParaRPr lang="de-DE" baseline="30000" smtClean="0"/>
          </a:p>
          <a:p>
            <a:pPr lvl="1"/>
            <a:r>
              <a:rPr lang="de-DE" smtClean="0"/>
              <a:t>CF: </a:t>
            </a:r>
            <a:r>
              <a:rPr lang="ru-RU" smtClean="0"/>
              <a:t>(ожидаемые) денежные потоки (</a:t>
            </a:r>
            <a:r>
              <a:rPr lang="de-DE" smtClean="0"/>
              <a:t>cash flows</a:t>
            </a:r>
            <a:r>
              <a:rPr lang="ru-RU" smtClean="0"/>
              <a:t>)</a:t>
            </a:r>
            <a:endParaRPr lang="en-US" smtClean="0"/>
          </a:p>
          <a:p>
            <a:pPr lvl="1"/>
            <a:r>
              <a:rPr lang="en-US" smtClean="0"/>
              <a:t>r: </a:t>
            </a:r>
            <a:r>
              <a:rPr lang="ru-RU" smtClean="0"/>
              <a:t>ставка дисконтирования</a:t>
            </a:r>
            <a:endParaRPr lang="en-US" smtClean="0"/>
          </a:p>
          <a:p>
            <a:pPr lvl="1"/>
            <a:r>
              <a:rPr lang="en-US" smtClean="0"/>
              <a:t>P</a:t>
            </a:r>
            <a:r>
              <a:rPr lang="en-US" baseline="-25000" smtClean="0"/>
              <a:t>0</a:t>
            </a:r>
            <a:r>
              <a:rPr lang="en-US" smtClean="0"/>
              <a:t>: </a:t>
            </a:r>
            <a:r>
              <a:rPr lang="ru-RU" smtClean="0"/>
              <a:t>текущая цена </a:t>
            </a:r>
            <a:r>
              <a:rPr lang="en-US" smtClean="0"/>
              <a:t>(</a:t>
            </a:r>
            <a:r>
              <a:rPr lang="ru-RU" smtClean="0"/>
              <a:t>стоимость</a:t>
            </a:r>
            <a:r>
              <a:rPr lang="en-US" smtClean="0"/>
              <a:t>)</a:t>
            </a:r>
            <a:endParaRPr lang="ru-RU" smtClean="0"/>
          </a:p>
          <a:p>
            <a:pPr lvl="1"/>
            <a:endParaRPr lang="ru-RU" smtClean="0"/>
          </a:p>
          <a:p>
            <a:r>
              <a:rPr lang="ru-RU" smtClean="0"/>
              <a:t>Этот подход можно применять к оценке любых активов</a:t>
            </a:r>
          </a:p>
          <a:p>
            <a:pPr lvl="1"/>
            <a:r>
              <a:rPr lang="ru-RU" smtClean="0"/>
              <a:t>Как финансовых инструментов (облигаций и акций),</a:t>
            </a:r>
          </a:p>
          <a:p>
            <a:pPr lvl="1"/>
            <a:r>
              <a:rPr lang="ru-RU" smtClean="0"/>
              <a:t>…так и инвестиционных проектов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 оценивать облигации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mtClean="0"/>
              <a:t>P</a:t>
            </a:r>
            <a:r>
              <a:rPr lang="en-US" baseline="-25000" smtClean="0"/>
              <a:t>0</a:t>
            </a:r>
            <a:r>
              <a:rPr lang="en-US" smtClean="0"/>
              <a:t> = </a:t>
            </a:r>
            <a:r>
              <a:rPr lang="ru-RU" smtClean="0"/>
              <a:t>Σ</a:t>
            </a:r>
            <a:r>
              <a:rPr lang="en-US" baseline="-25000" smtClean="0"/>
              <a:t>t=1:T</a:t>
            </a:r>
            <a:r>
              <a:rPr lang="en-US" smtClean="0"/>
              <a:t> C/(1+r)</a:t>
            </a:r>
            <a:r>
              <a:rPr lang="en-US" baseline="30000" smtClean="0"/>
              <a:t>t</a:t>
            </a:r>
            <a:r>
              <a:rPr lang="en-US" smtClean="0"/>
              <a:t> + F/(1+r)</a:t>
            </a:r>
            <a:r>
              <a:rPr lang="en-US" baseline="30000" smtClean="0"/>
              <a:t>T</a:t>
            </a:r>
            <a:endParaRPr lang="en-GB" baseline="30000" smtClean="0"/>
          </a:p>
          <a:p>
            <a:pPr lvl="1"/>
            <a:endParaRPr lang="ru-RU" smtClean="0"/>
          </a:p>
          <a:p>
            <a:pPr lvl="1"/>
            <a:r>
              <a:rPr lang="de-DE" smtClean="0"/>
              <a:t>C: </a:t>
            </a:r>
            <a:r>
              <a:rPr lang="ru-RU" smtClean="0"/>
              <a:t>купоны (</a:t>
            </a:r>
            <a:r>
              <a:rPr lang="de-DE" smtClean="0"/>
              <a:t>c</a:t>
            </a:r>
            <a:r>
              <a:rPr lang="en-US" smtClean="0"/>
              <a:t>oupons</a:t>
            </a:r>
            <a:r>
              <a:rPr lang="ru-RU" smtClean="0"/>
              <a:t>)</a:t>
            </a:r>
            <a:endParaRPr lang="en-US" smtClean="0"/>
          </a:p>
          <a:p>
            <a:pPr lvl="1"/>
            <a:r>
              <a:rPr lang="en-US" smtClean="0"/>
              <a:t>F: </a:t>
            </a:r>
            <a:r>
              <a:rPr lang="ru-RU" smtClean="0"/>
              <a:t>номинал </a:t>
            </a:r>
            <a:r>
              <a:rPr lang="en-US" smtClean="0"/>
              <a:t>(face value)</a:t>
            </a:r>
          </a:p>
          <a:p>
            <a:pPr lvl="1"/>
            <a:r>
              <a:rPr lang="en-US" smtClean="0"/>
              <a:t>r: </a:t>
            </a:r>
            <a:r>
              <a:rPr lang="ru-RU" smtClean="0"/>
              <a:t>ставка дисконтирования</a:t>
            </a:r>
            <a:endParaRPr lang="en-US" smtClean="0"/>
          </a:p>
          <a:p>
            <a:pPr lvl="1"/>
            <a:r>
              <a:rPr lang="en-US" smtClean="0"/>
              <a:t>P</a:t>
            </a:r>
            <a:r>
              <a:rPr lang="en-US" baseline="-25000" smtClean="0"/>
              <a:t>0</a:t>
            </a:r>
            <a:r>
              <a:rPr lang="en-US" smtClean="0"/>
              <a:t>: </a:t>
            </a:r>
            <a:r>
              <a:rPr lang="ru-RU" smtClean="0"/>
              <a:t>текущая цена </a:t>
            </a:r>
            <a:r>
              <a:rPr lang="en-US" smtClean="0"/>
              <a:t>(</a:t>
            </a:r>
            <a:r>
              <a:rPr lang="ru-RU" smtClean="0"/>
              <a:t>стоимость</a:t>
            </a:r>
            <a:r>
              <a:rPr lang="en-US" smtClean="0"/>
              <a:t>)</a:t>
            </a:r>
            <a:endParaRPr lang="ru-RU" smtClean="0"/>
          </a:p>
          <a:p>
            <a:endParaRPr lang="ru-RU" smtClean="0"/>
          </a:p>
          <a:p>
            <a:r>
              <a:rPr lang="ru-RU" smtClean="0"/>
              <a:t>Какие риски у держателя облигаций?</a:t>
            </a:r>
          </a:p>
          <a:p>
            <a:pPr lvl="1"/>
            <a:r>
              <a:rPr lang="ru-RU" smtClean="0"/>
              <a:t>Процентный</a:t>
            </a:r>
          </a:p>
          <a:p>
            <a:pPr lvl="1"/>
            <a:r>
              <a:rPr lang="ru-RU" smtClean="0"/>
              <a:t>Кредитный (дефолта)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274638"/>
            <a:ext cx="8713788" cy="6334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Ставки по облигациям меняются во времени и зависят от кредитного рейтинга</a:t>
            </a:r>
            <a:endParaRPr lang="ru-RU" dirty="0"/>
          </a:p>
        </p:txBody>
      </p:sp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563" y="1341438"/>
            <a:ext cx="84486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FFFFFF"/>
        </a:accent3>
        <a:accent4>
          <a:srgbClr val="000000"/>
        </a:accent4>
        <a:accent5>
          <a:srgbClr val="F6C0AA"/>
        </a:accent5>
        <a:accent6>
          <a:srgbClr val="902430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9965</TotalTime>
  <Words>1588</Words>
  <Application>Microsoft Office PowerPoint</Application>
  <PresentationFormat>Лист A4 (210x297 мм)</PresentationFormat>
  <Paragraphs>280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31</vt:i4>
      </vt:variant>
    </vt:vector>
  </HeadingPairs>
  <TitlesOfParts>
    <vt:vector size="48" baseType="lpstr">
      <vt:lpstr>Arial</vt:lpstr>
      <vt:lpstr>Wingdings</vt:lpstr>
      <vt:lpstr>Calibri</vt:lpstr>
      <vt:lpstr>ＭＳ Ｐゴシック</vt:lpstr>
      <vt:lpstr>Times New Roman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ФИНАНСЫ: ПРОСТО О СЛОЖНОМ  Современная  финансовая наука </vt:lpstr>
      <vt:lpstr>План</vt:lpstr>
      <vt:lpstr>Что такое финансы?</vt:lpstr>
      <vt:lpstr>Основные направления</vt:lpstr>
      <vt:lpstr>Финансовая наука</vt:lpstr>
      <vt:lpstr>Основные парадигмы</vt:lpstr>
      <vt:lpstr>Как оценивать активы</vt:lpstr>
      <vt:lpstr>Как оценивать облигации</vt:lpstr>
      <vt:lpstr>Ставки по облигациям меняются во времени и зависят от кредитного рейтинга</vt:lpstr>
      <vt:lpstr>Изменение цены облигации (в %) как функция от изменения процентной ставки</vt:lpstr>
      <vt:lpstr>Как оценивать инвестиционные проекты</vt:lpstr>
      <vt:lpstr>Как выбрать оптимальный  портфель</vt:lpstr>
      <vt:lpstr>Слайд 13</vt:lpstr>
      <vt:lpstr>Почему модель Марковица (почти) не применяют на практике?</vt:lpstr>
      <vt:lpstr>Как оцениваются активы в рыночном равновесии</vt:lpstr>
      <vt:lpstr>Результаты CAPM</vt:lpstr>
      <vt:lpstr>Применение CAPM</vt:lpstr>
      <vt:lpstr>Пример: Горяев и Заботкин (2006) </vt:lpstr>
      <vt:lpstr>Насколько можно доверять рыночным ценам?</vt:lpstr>
      <vt:lpstr>Что такое эффективные рынки</vt:lpstr>
      <vt:lpstr>Насколько (не)эффективными  являются рынки на практике?</vt:lpstr>
      <vt:lpstr>Насколько (не)эффективными  являются рынки на практике?</vt:lpstr>
      <vt:lpstr>Поведенческие финансы</vt:lpstr>
      <vt:lpstr>Результаты исследований методом анализа событий (event study)</vt:lpstr>
      <vt:lpstr>Какую роль играют источники финансирования для компании</vt:lpstr>
      <vt:lpstr>Выбор структуры капитала на практике</vt:lpstr>
      <vt:lpstr>Компании финансируют свои проекты в основном через долг</vt:lpstr>
      <vt:lpstr>Как оценивать деривативы</vt:lpstr>
      <vt:lpstr>Применение деривативов</vt:lpstr>
      <vt:lpstr>Заключение </vt:lpstr>
      <vt:lpstr>Расписание последующих лекций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jpoll</dc:creator>
  <cp:lastModifiedBy>EMorozova</cp:lastModifiedBy>
  <cp:revision>398</cp:revision>
  <dcterms:created xsi:type="dcterms:W3CDTF">2008-10-15T06:57:22Z</dcterms:created>
  <dcterms:modified xsi:type="dcterms:W3CDTF">2011-10-13T05:51:46Z</dcterms:modified>
</cp:coreProperties>
</file>