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7" r:id="rId2"/>
    <p:sldId id="296" r:id="rId3"/>
    <p:sldId id="268" r:id="rId4"/>
    <p:sldId id="271" r:id="rId5"/>
    <p:sldId id="272" r:id="rId6"/>
    <p:sldId id="277" r:id="rId7"/>
    <p:sldId id="284" r:id="rId8"/>
    <p:sldId id="285" r:id="rId9"/>
    <p:sldId id="282" r:id="rId10"/>
    <p:sldId id="283" r:id="rId11"/>
    <p:sldId id="295" r:id="rId12"/>
    <p:sldId id="288" r:id="rId13"/>
    <p:sldId id="289" r:id="rId14"/>
    <p:sldId id="291" r:id="rId15"/>
    <p:sldId id="29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315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9D52E-1FEC-4F4F-B0F7-7573971C6A53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DA60-B38A-4FB4-81E5-85CB5D4FA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05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317CF9-3CC1-41CD-87AA-053A21379C34}" type="slidenum">
              <a:rPr lang="ru-RU" sz="1200"/>
              <a:pPr algn="r"/>
              <a:t>2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B0DB-BC67-48F2-9B64-1DB0CCB4699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88FC-319E-4CC0-9D5E-C7C20CE1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B0DB-BC67-48F2-9B64-1DB0CCB4699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88FC-319E-4CC0-9D5E-C7C20CE1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B0DB-BC67-48F2-9B64-1DB0CCB4699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88FC-319E-4CC0-9D5E-C7C20CE1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B0DB-BC67-48F2-9B64-1DB0CCB4699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88FC-319E-4CC0-9D5E-C7C20CE1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B0DB-BC67-48F2-9B64-1DB0CCB4699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88FC-319E-4CC0-9D5E-C7C20CE1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B0DB-BC67-48F2-9B64-1DB0CCB4699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88FC-319E-4CC0-9D5E-C7C20CE1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B0DB-BC67-48F2-9B64-1DB0CCB4699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88FC-319E-4CC0-9D5E-C7C20CE1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B0DB-BC67-48F2-9B64-1DB0CCB4699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88FC-319E-4CC0-9D5E-C7C20CE1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B0DB-BC67-48F2-9B64-1DB0CCB4699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88FC-319E-4CC0-9D5E-C7C20CE1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B0DB-BC67-48F2-9B64-1DB0CCB4699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88FC-319E-4CC0-9D5E-C7C20CE1F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B0DB-BC67-48F2-9B64-1DB0CCB4699A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8188FC-319E-4CC0-9D5E-C7C20CE1F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A8188FC-319E-4CC0-9D5E-C7C20CE1F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CA9B0DB-BC67-48F2-9B64-1DB0CCB4699A}" type="datetimeFigureOut">
              <a:rPr lang="ru-RU" smtClean="0"/>
              <a:pPr/>
              <a:t>23.12.2012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pr.org/data/Dating/" TargetMode="External"/><Relationship Id="rId2" Type="http://schemas.openxmlformats.org/officeDocument/2006/relationships/hyperlink" Target="http://www.nber.org/cycle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er.org/cycle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60" y="44624"/>
            <a:ext cx="7620000" cy="621588"/>
          </a:xfrm>
        </p:spPr>
        <p:txBody>
          <a:bodyPr/>
          <a:lstStyle/>
          <a:p>
            <a:r>
              <a:rPr lang="ru-RU" sz="3200" dirty="0" smtClean="0"/>
              <a:t>США: реальный ВВП (трлн. долл. 2005 г.)</a:t>
            </a:r>
            <a:endParaRPr lang="ru-RU" sz="32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664767"/>
            <a:ext cx="7632848" cy="533400"/>
            <a:chOff x="395536" y="664767"/>
            <a:chExt cx="7632848" cy="533400"/>
          </a:xfrm>
        </p:grpSpPr>
        <p:sp>
          <p:nvSpPr>
            <p:cNvPr id="5" name="Подзаголовок 2"/>
            <p:cNvSpPr txBox="1">
              <a:spLocks/>
            </p:cNvSpPr>
            <p:nvPr/>
          </p:nvSpPr>
          <p:spPr>
            <a:xfrm>
              <a:off x="395536" y="664767"/>
              <a:ext cx="7632848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small" dirty="0" smtClean="0">
                  <a:solidFill>
                    <a:schemeClr val="tx2"/>
                  </a:solidFill>
                </a:rPr>
                <a:t>С 1</a:t>
              </a:r>
              <a:r>
                <a:rPr lang="en-US" sz="2000" cap="small" dirty="0" smtClean="0">
                  <a:solidFill>
                    <a:schemeClr val="tx2"/>
                  </a:solidFill>
                </a:rPr>
                <a:t>89</a:t>
              </a:r>
              <a:r>
                <a:rPr lang="ru-RU" sz="2000" cap="small" dirty="0" smtClean="0">
                  <a:solidFill>
                    <a:schemeClr val="tx2"/>
                  </a:solidFill>
                </a:rPr>
                <a:t>0 по 2011 гг. было </a:t>
              </a:r>
              <a:r>
                <a:rPr lang="ru-RU" sz="2000" b="1" cap="small" dirty="0" smtClean="0">
                  <a:solidFill>
                    <a:schemeClr val="tx2"/>
                  </a:solidFill>
                </a:rPr>
                <a:t>27 лет</a:t>
              </a:r>
              <a:r>
                <a:rPr lang="ru-RU" sz="2000" cap="small" dirty="0" smtClean="0">
                  <a:solidFill>
                    <a:schemeClr val="tx2"/>
                  </a:solidFill>
                </a:rPr>
                <a:t>, характеризовавшихся падением ВВП</a:t>
              </a:r>
              <a:endParaRPr lang="ru-RU" sz="2000" cap="small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395536" y="664767"/>
              <a:ext cx="76328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одзаголовок 2"/>
          <p:cNvSpPr txBox="1">
            <a:spLocks/>
          </p:cNvSpPr>
          <p:nvPr/>
        </p:nvSpPr>
        <p:spPr>
          <a:xfrm>
            <a:off x="395536" y="6453336"/>
            <a:ext cx="7632848" cy="39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i="1" cap="small" dirty="0" smtClean="0"/>
              <a:t>Источник: </a:t>
            </a:r>
            <a:r>
              <a:rPr lang="en-US" sz="1400" i="1" cap="small" dirty="0" smtClean="0"/>
              <a:t>BEA, Groningen Growth Database</a:t>
            </a:r>
            <a:endParaRPr lang="ru-RU" sz="1400" i="1" cap="small" dirty="0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683568" cy="692696"/>
          </a:xfrm>
          <a:ln>
            <a:noFill/>
          </a:ln>
        </p:spPr>
        <p:txBody>
          <a:bodyPr/>
          <a:lstStyle/>
          <a:p>
            <a:fld id="{9A8188FC-319E-4CC0-9D5E-C7C20CE1F889}" type="slidenum">
              <a:rPr lang="ru-RU" sz="1600" b="1" smtClean="0">
                <a:solidFill>
                  <a:schemeClr val="bg1"/>
                </a:solidFill>
              </a:rPr>
              <a:pPr/>
              <a:t>1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41708"/>
            <a:ext cx="7826411" cy="511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16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60" y="44624"/>
            <a:ext cx="7620000" cy="621588"/>
          </a:xfrm>
        </p:spPr>
        <p:txBody>
          <a:bodyPr/>
          <a:lstStyle/>
          <a:p>
            <a:r>
              <a:rPr lang="ru-RU" sz="3200" dirty="0" smtClean="0"/>
              <a:t>Объемы ВВП мира, Росси и Китая</a:t>
            </a:r>
            <a:endParaRPr lang="ru-RU" sz="32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664766"/>
            <a:ext cx="7632848" cy="676001"/>
            <a:chOff x="395536" y="664766"/>
            <a:chExt cx="7632848" cy="676001"/>
          </a:xfrm>
        </p:grpSpPr>
        <p:sp>
          <p:nvSpPr>
            <p:cNvPr id="5" name="Подзаголовок 2"/>
            <p:cNvSpPr txBox="1">
              <a:spLocks/>
            </p:cNvSpPr>
            <p:nvPr/>
          </p:nvSpPr>
          <p:spPr>
            <a:xfrm>
              <a:off x="395536" y="664766"/>
              <a:ext cx="7632848" cy="6760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small" dirty="0" smtClean="0">
                  <a:solidFill>
                    <a:schemeClr val="tx2"/>
                  </a:solidFill>
                </a:rPr>
                <a:t>Сам факт появления в мировой экономике такого игрока как Китай, меняет структуру взаимодействия многих экономических агентов </a:t>
              </a:r>
              <a:endParaRPr lang="ru-RU" sz="2000" cap="small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395536" y="664767"/>
              <a:ext cx="76328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одзаголовок 2"/>
          <p:cNvSpPr txBox="1">
            <a:spLocks/>
          </p:cNvSpPr>
          <p:nvPr/>
        </p:nvSpPr>
        <p:spPr>
          <a:xfrm>
            <a:off x="395535" y="6511392"/>
            <a:ext cx="7792117" cy="39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i="1" cap="small" dirty="0" smtClean="0"/>
              <a:t>Источник: Григорьев Л., Иващенко А. Теория цикла под ударом кризиса </a:t>
            </a:r>
            <a:r>
              <a:rPr lang="en-US" sz="1400" i="1" cap="small" dirty="0" smtClean="0"/>
              <a:t>// </a:t>
            </a:r>
            <a:r>
              <a:rPr lang="ru-RU" sz="1400" i="1" cap="small" dirty="0" smtClean="0"/>
              <a:t>Вопросы Экономики. №10. 2010</a:t>
            </a:r>
            <a:endParaRPr lang="ru-RU" sz="1400" i="1" cap="small" dirty="0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683568" cy="692696"/>
          </a:xfrm>
          <a:ln>
            <a:noFill/>
          </a:ln>
        </p:spPr>
        <p:txBody>
          <a:bodyPr/>
          <a:lstStyle/>
          <a:p>
            <a:fld id="{9A8188FC-319E-4CC0-9D5E-C7C20CE1F889}" type="slidenum">
              <a:rPr lang="ru-RU" sz="1600" b="1" smtClean="0">
                <a:solidFill>
                  <a:schemeClr val="bg1"/>
                </a:solidFill>
              </a:rPr>
              <a:pPr/>
              <a:t>10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910" y="1325708"/>
            <a:ext cx="7826100" cy="511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24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-643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small" dirty="0" smtClean="0">
                <a:solidFill>
                  <a:prstClr val="black"/>
                </a:solidFill>
                <a:latin typeface="Candara" pitchFamily="34" charset="0"/>
              </a:rPr>
              <a:t>Промышленное производство ключевых стран</a:t>
            </a:r>
            <a:br>
              <a:rPr lang="ru-RU" sz="2800" b="1" cap="small" dirty="0" smtClean="0">
                <a:solidFill>
                  <a:prstClr val="black"/>
                </a:solidFill>
                <a:latin typeface="Candara" pitchFamily="34" charset="0"/>
              </a:rPr>
            </a:br>
            <a:r>
              <a:rPr lang="ru-RU" sz="2000" cap="small" dirty="0" smtClean="0">
                <a:solidFill>
                  <a:prstClr val="black"/>
                </a:solidFill>
                <a:latin typeface="Candara" pitchFamily="34" charset="0"/>
              </a:rPr>
              <a:t>янв. 2007 – май 2012;                                  2 кв. 2008 = 100</a:t>
            </a:r>
            <a:endParaRPr lang="ru-RU" sz="2800" b="1" cap="small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292" y="656085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prstClr val="black"/>
                </a:solidFill>
              </a:rPr>
              <a:t>Источник: Мировой банк</a:t>
            </a:r>
            <a:endParaRPr lang="ru-RU" sz="1400" i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13" y="1116195"/>
            <a:ext cx="8051911" cy="525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683568" cy="692696"/>
          </a:xfrm>
          <a:ln>
            <a:noFill/>
          </a:ln>
        </p:spPr>
        <p:txBody>
          <a:bodyPr/>
          <a:lstStyle/>
          <a:p>
            <a:fld id="{9A8188FC-319E-4CC0-9D5E-C7C20CE1F889}" type="slidenum">
              <a:rPr lang="ru-RU" sz="1600" b="1" smtClean="0">
                <a:solidFill>
                  <a:schemeClr val="bg1"/>
                </a:solidFill>
              </a:rPr>
              <a:pPr/>
              <a:t>11</a:t>
            </a:fld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8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60" y="44624"/>
            <a:ext cx="7770440" cy="621588"/>
          </a:xfrm>
        </p:spPr>
        <p:txBody>
          <a:bodyPr/>
          <a:lstStyle/>
          <a:p>
            <a:r>
              <a:rPr lang="ru-RU" sz="3200" dirty="0" smtClean="0"/>
              <a:t>Выделение однородных периодов</a:t>
            </a:r>
            <a:endParaRPr lang="ru-RU" sz="32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664767"/>
            <a:ext cx="7632848" cy="533400"/>
            <a:chOff x="395536" y="664767"/>
            <a:chExt cx="7632848" cy="533400"/>
          </a:xfrm>
        </p:grpSpPr>
        <p:sp>
          <p:nvSpPr>
            <p:cNvPr id="5" name="Подзаголовок 2"/>
            <p:cNvSpPr txBox="1">
              <a:spLocks/>
            </p:cNvSpPr>
            <p:nvPr/>
          </p:nvSpPr>
          <p:spPr>
            <a:xfrm>
              <a:off x="395536" y="664767"/>
              <a:ext cx="7632848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small" dirty="0" smtClean="0">
                  <a:solidFill>
                    <a:schemeClr val="tx2"/>
                  </a:solidFill>
                </a:rPr>
                <a:t>Решением проблемы неоднородных по типу превалирующих шоков периодов может быть их отдельное рассмотрение</a:t>
              </a:r>
              <a:endParaRPr lang="ru-RU" sz="2000" cap="small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395536" y="664767"/>
              <a:ext cx="76328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683568" cy="692696"/>
          </a:xfrm>
          <a:ln>
            <a:noFill/>
          </a:ln>
        </p:spPr>
        <p:txBody>
          <a:bodyPr/>
          <a:lstStyle/>
          <a:p>
            <a:fld id="{9A8188FC-319E-4CC0-9D5E-C7C20CE1F889}" type="slidenum">
              <a:rPr lang="ru-RU" sz="1600" b="1" smtClean="0">
                <a:solidFill>
                  <a:schemeClr val="bg1"/>
                </a:solidFill>
              </a:rPr>
              <a:pPr/>
              <a:t>12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95535" y="6511392"/>
            <a:ext cx="7792117" cy="39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i="1" cap="small" dirty="0" smtClean="0"/>
              <a:t>Источник: Григорьев Л., Иващенко А. Теория цикла под ударом кризиса </a:t>
            </a:r>
            <a:r>
              <a:rPr lang="en-US" sz="1400" i="1" cap="small" dirty="0" smtClean="0"/>
              <a:t>// </a:t>
            </a:r>
            <a:r>
              <a:rPr lang="ru-RU" sz="1400" i="1" cap="small" dirty="0" smtClean="0"/>
              <a:t>Вопросы Экономики. №10. 2010</a:t>
            </a:r>
            <a:endParaRPr lang="ru-RU" sz="1400" i="1" cap="small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95535" y="1484784"/>
            <a:ext cx="7632849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Corbel" pitchFamily="34" charset="0"/>
              </a:rPr>
              <a:t>I </a:t>
            </a:r>
            <a:r>
              <a:rPr lang="ru-RU" sz="2000" b="1" dirty="0" smtClean="0">
                <a:latin typeface="Corbel" pitchFamily="34" charset="0"/>
              </a:rPr>
              <a:t>период: 1948 – 1972 гг</a:t>
            </a:r>
            <a:r>
              <a:rPr lang="ru-RU" sz="2000" dirty="0" smtClean="0">
                <a:latin typeface="Corbel" pitchFamily="34" charset="0"/>
              </a:rPr>
              <a:t>. Высокие и волатильные темпы роста в США при низких ценах на нефть. Определяющая роль технологических шоков на фоне послевоенного восстановления, подъем 60-х годов. </a:t>
            </a:r>
            <a:endParaRPr lang="en-US" sz="2000" dirty="0" smtClean="0">
              <a:latin typeface="Corbel" pitchFamily="34" charset="0"/>
            </a:endParaRPr>
          </a:p>
          <a:p>
            <a:pPr marL="174625" indent="-174625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Corbel" pitchFamily="34" charset="0"/>
              </a:rPr>
              <a:t>II </a:t>
            </a:r>
            <a:r>
              <a:rPr lang="ru-RU" sz="2000" b="1" dirty="0" smtClean="0">
                <a:latin typeface="Corbel" pitchFamily="34" charset="0"/>
              </a:rPr>
              <a:t>период: 1973 – 1990 гг.</a:t>
            </a:r>
            <a:r>
              <a:rPr lang="ru-RU" sz="2000" dirty="0" smtClean="0">
                <a:latin typeface="Corbel" pitchFamily="34" charset="0"/>
              </a:rPr>
              <a:t> Волатильный рост в США на фоне нефтяных, долговых шоков, инфляция, «азиатские тигры» и развитие финансовых инноваций.</a:t>
            </a:r>
          </a:p>
          <a:p>
            <a:pPr marL="174625" indent="-174625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Corbel" pitchFamily="34" charset="0"/>
              </a:rPr>
              <a:t>III </a:t>
            </a:r>
            <a:r>
              <a:rPr lang="ru-RU" sz="2000" b="1" dirty="0" smtClean="0">
                <a:latin typeface="Corbel" pitchFamily="34" charset="0"/>
              </a:rPr>
              <a:t>период: 1991 – 2008 гг.</a:t>
            </a:r>
            <a:r>
              <a:rPr lang="ru-RU" sz="2000" dirty="0" smtClean="0">
                <a:latin typeface="Corbel" pitchFamily="34" charset="0"/>
              </a:rPr>
              <a:t> </a:t>
            </a:r>
            <a:r>
              <a:rPr lang="en-US" sz="2000" dirty="0" smtClean="0">
                <a:latin typeface="Corbel" pitchFamily="34" charset="0"/>
              </a:rPr>
              <a:t>“Great moderation” </a:t>
            </a:r>
            <a:r>
              <a:rPr lang="ru-RU" sz="2000" dirty="0" smtClean="0">
                <a:latin typeface="Corbel" pitchFamily="34" charset="0"/>
              </a:rPr>
              <a:t>в США ценой низких темпов роста, интеграция советского блока, трендовый рост Китая и глобальные дисбалансы сбережений как финансовый шок.</a:t>
            </a:r>
          </a:p>
          <a:p>
            <a:pPr marL="174625" indent="-174625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Corbel" pitchFamily="34" charset="0"/>
              </a:rPr>
              <a:t>IV </a:t>
            </a:r>
            <a:r>
              <a:rPr lang="ru-RU" sz="2000" b="1" dirty="0" smtClean="0">
                <a:latin typeface="Corbel" pitchFamily="34" charset="0"/>
              </a:rPr>
              <a:t>период: 2009 – ???</a:t>
            </a:r>
          </a:p>
        </p:txBody>
      </p:sp>
    </p:spTree>
    <p:extLst>
      <p:ext uri="{BB962C8B-B14F-4D97-AF65-F5344CB8AC3E}">
        <p14:creationId xmlns:p14="http://schemas.microsoft.com/office/powerpoint/2010/main" xmlns="" val="18153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60" y="44624"/>
            <a:ext cx="7770440" cy="621588"/>
          </a:xfrm>
        </p:spPr>
        <p:txBody>
          <a:bodyPr/>
          <a:lstStyle/>
          <a:p>
            <a:r>
              <a:rPr lang="ru-RU" sz="3200" dirty="0" smtClean="0"/>
              <a:t>Выделение однородных периодов</a:t>
            </a:r>
            <a:r>
              <a:rPr lang="en-US" sz="3200" dirty="0" smtClean="0"/>
              <a:t> </a:t>
            </a:r>
            <a:r>
              <a:rPr lang="ru-RU" sz="3200" dirty="0" smtClean="0"/>
              <a:t>/ США (1)</a:t>
            </a:r>
            <a:endParaRPr lang="ru-RU" sz="32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664767"/>
            <a:ext cx="7632848" cy="533400"/>
            <a:chOff x="395536" y="664767"/>
            <a:chExt cx="7632848" cy="533400"/>
          </a:xfrm>
        </p:grpSpPr>
        <p:sp>
          <p:nvSpPr>
            <p:cNvPr id="5" name="Подзаголовок 2"/>
            <p:cNvSpPr txBox="1">
              <a:spLocks/>
            </p:cNvSpPr>
            <p:nvPr/>
          </p:nvSpPr>
          <p:spPr>
            <a:xfrm>
              <a:off x="395536" y="664767"/>
              <a:ext cx="7632848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small" dirty="0" smtClean="0">
                  <a:solidFill>
                    <a:schemeClr val="tx2"/>
                  </a:solidFill>
                </a:rPr>
                <a:t>Решением проблемы неоднородных по типу превалирующих шоков периодов может быть их отдельное рассмотрение</a:t>
              </a:r>
              <a:endParaRPr lang="ru-RU" sz="2000" cap="small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395536" y="664767"/>
              <a:ext cx="76328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683568" cy="692696"/>
          </a:xfrm>
          <a:ln>
            <a:noFill/>
          </a:ln>
        </p:spPr>
        <p:txBody>
          <a:bodyPr/>
          <a:lstStyle/>
          <a:p>
            <a:fld id="{9A8188FC-319E-4CC0-9D5E-C7C20CE1F889}" type="slidenum">
              <a:rPr lang="ru-RU" sz="1600" b="1" smtClean="0">
                <a:solidFill>
                  <a:schemeClr val="bg1"/>
                </a:solidFill>
              </a:rPr>
              <a:pPr/>
              <a:t>13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95535" y="6511392"/>
            <a:ext cx="7792117" cy="39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i="1" cap="small" dirty="0" smtClean="0"/>
              <a:t>Источник: Григорьев Л., Иващенко А. Теория цикла под ударом кризиса </a:t>
            </a:r>
            <a:r>
              <a:rPr lang="en-US" sz="1400" i="1" cap="small" dirty="0" smtClean="0"/>
              <a:t>// </a:t>
            </a:r>
            <a:r>
              <a:rPr lang="ru-RU" sz="1400" i="1" cap="small" dirty="0" smtClean="0"/>
              <a:t>Вопросы Экономики. №10. 2010</a:t>
            </a:r>
            <a:endParaRPr lang="ru-RU" sz="1400" i="1" cap="small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4558893"/>
              </p:ext>
            </p:extLst>
          </p:nvPr>
        </p:nvGraphicFramePr>
        <p:xfrm>
          <a:off x="457200" y="1412776"/>
          <a:ext cx="7571183" cy="450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2975"/>
                <a:gridCol w="902052"/>
                <a:gridCol w="902052"/>
                <a:gridCol w="902052"/>
                <a:gridCol w="902052"/>
              </a:tblGrid>
              <a:tr h="4874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Corbel" pitchFamily="34" charset="0"/>
                        </a:rPr>
                        <a:t>Показатель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Corbel" pitchFamily="34" charset="0"/>
                        </a:rPr>
                        <a:t>Средний квартальный темп прироста </a:t>
                      </a:r>
                      <a:r>
                        <a:rPr lang="ru-RU" sz="1600" b="1" u="none" strike="noStrike" dirty="0" smtClean="0">
                          <a:effectLst/>
                          <a:latin typeface="Corbel" pitchFamily="34" charset="0"/>
                        </a:rPr>
                        <a:t>за период в годовом выражении,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Corbel" pitchFamily="34" charset="0"/>
                        </a:rPr>
                        <a:t>1947–1972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Corbel" pitchFamily="34" charset="0"/>
                        </a:rPr>
                        <a:t>1973–1990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Corbel" pitchFamily="34" charset="0"/>
                        </a:rPr>
                        <a:t>1991–2007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Corbel" pitchFamily="34" charset="0"/>
                        </a:rPr>
                        <a:t>2008–2011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ВВП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Потребление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i="1" u="none" strike="noStrike" dirty="0" smtClean="0">
                          <a:effectLst/>
                          <a:latin typeface="Corbel" pitchFamily="34" charset="0"/>
                        </a:rPr>
                        <a:t>   товары </a:t>
                      </a:r>
                      <a:r>
                        <a:rPr lang="ru-RU" sz="1600" i="1" u="none" strike="noStrike" dirty="0">
                          <a:effectLst/>
                          <a:latin typeface="Corbel" pitchFamily="34" charset="0"/>
                        </a:rPr>
                        <a:t>длительного пользования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2416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Corbel" pitchFamily="34" charset="0"/>
                        </a:rPr>
                        <a:t>5,7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Corbel" pitchFamily="34" charset="0"/>
                        </a:rPr>
                        <a:t>3,8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Corbel" pitchFamily="34" charset="0"/>
                        </a:rPr>
                        <a:t>6,8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Corbel" pitchFamily="34" charset="0"/>
                        </a:rPr>
                        <a:t>0,6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i="1" u="none" strike="noStrike" dirty="0" smtClean="0">
                          <a:effectLst/>
                          <a:latin typeface="Corbel" pitchFamily="34" charset="0"/>
                        </a:rPr>
                        <a:t>   товары </a:t>
                      </a:r>
                      <a:r>
                        <a:rPr lang="ru-RU" sz="1600" i="1" u="none" strike="noStrike" dirty="0">
                          <a:effectLst/>
                          <a:latin typeface="Corbel" pitchFamily="34" charset="0"/>
                        </a:rPr>
                        <a:t>недлительного пользования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2416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Corbel" pitchFamily="34" charset="0"/>
                        </a:rPr>
                        <a:t>3,0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Corbel" pitchFamily="34" charset="0"/>
                        </a:rPr>
                        <a:t>2,0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Corbel" pitchFamily="34" charset="0"/>
                        </a:rPr>
                        <a:t>2,8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1" u="none" strike="noStrike" dirty="0">
                          <a:effectLst/>
                          <a:latin typeface="Corbel" pitchFamily="34" charset="0"/>
                        </a:rPr>
                        <a:t>0,3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Corbel" pitchFamily="34" charset="0"/>
                        </a:rPr>
                        <a:t>Инвестиции </a:t>
                      </a:r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в основной капитал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4,5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2,5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-4,3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i="1" u="none" strike="noStrike" dirty="0" smtClean="0">
                          <a:effectLst/>
                          <a:latin typeface="Corbel" pitchFamily="34" charset="0"/>
                        </a:rPr>
                        <a:t>   жилищное </a:t>
                      </a:r>
                      <a:r>
                        <a:rPr lang="ru-RU" sz="1600" i="1" u="none" strike="noStrike" dirty="0">
                          <a:effectLst/>
                          <a:latin typeface="Corbel" pitchFamily="34" charset="0"/>
                        </a:rPr>
                        <a:t>строительство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2416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4,9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-0,4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-11,9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i="1" u="none" strike="noStrike" dirty="0" smtClean="0">
                          <a:effectLst/>
                          <a:latin typeface="Corbel" pitchFamily="34" charset="0"/>
                        </a:rPr>
                        <a:t>   прочие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2416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4,2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3,8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-2,2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Экспорт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3,4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6,3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Импорт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6,9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4,7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Государственные расходы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Промышленное производство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-1,7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Уровень безработицы, %*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4,8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Длительность безработицы, недель*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11,2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13,8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27,9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Потребительские цены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2,6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6,6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2,7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Подзаголовок 2"/>
          <p:cNvSpPr txBox="1">
            <a:spLocks/>
          </p:cNvSpPr>
          <p:nvPr/>
        </p:nvSpPr>
        <p:spPr>
          <a:xfrm>
            <a:off x="395534" y="5949280"/>
            <a:ext cx="7792118" cy="43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Corbel" pitchFamily="34" charset="0"/>
              </a:rPr>
              <a:t>Исходные данные – квартальные значения (с 1 кв. 1947 г. по </a:t>
            </a:r>
            <a:r>
              <a:rPr lang="en-US" sz="1400" dirty="0">
                <a:latin typeface="Corbel" pitchFamily="34" charset="0"/>
              </a:rPr>
              <a:t>III </a:t>
            </a:r>
            <a:r>
              <a:rPr lang="ru-RU" sz="1400" dirty="0">
                <a:latin typeface="Corbel" pitchFamily="34" charset="0"/>
              </a:rPr>
              <a:t>кв. 2011 г.), реальные, сезонно сглаженные</a:t>
            </a:r>
            <a:r>
              <a:rPr lang="ru-RU" sz="1400" dirty="0" smtClean="0">
                <a:latin typeface="Corbel" pitchFamily="34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Corbel" pitchFamily="34" charset="0"/>
              </a:rPr>
              <a:t>* –</a:t>
            </a:r>
            <a:r>
              <a:rPr lang="ru-RU" sz="1400" dirty="0">
                <a:latin typeface="Corbel" pitchFamily="34" charset="0"/>
              </a:rPr>
              <a:t> </a:t>
            </a:r>
            <a:r>
              <a:rPr lang="ru-RU" sz="1400" dirty="0" smtClean="0">
                <a:latin typeface="Corbel" pitchFamily="34" charset="0"/>
              </a:rPr>
              <a:t>среднее значение за период</a:t>
            </a:r>
            <a:endParaRPr lang="ru-RU" sz="14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60" y="44624"/>
            <a:ext cx="7770440" cy="621588"/>
          </a:xfrm>
        </p:spPr>
        <p:txBody>
          <a:bodyPr/>
          <a:lstStyle/>
          <a:p>
            <a:r>
              <a:rPr lang="ru-RU" sz="3200" dirty="0" smtClean="0"/>
              <a:t>Выделение </a:t>
            </a:r>
            <a:r>
              <a:rPr lang="ru-RU" sz="3200" dirty="0"/>
              <a:t>однородных периодов / США </a:t>
            </a:r>
            <a:r>
              <a:rPr lang="ru-RU" sz="3200" dirty="0" smtClean="0"/>
              <a:t>(2)</a:t>
            </a:r>
            <a:endParaRPr lang="ru-RU" sz="32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664767"/>
            <a:ext cx="7632848" cy="533400"/>
            <a:chOff x="395536" y="664767"/>
            <a:chExt cx="7632848" cy="533400"/>
          </a:xfrm>
        </p:grpSpPr>
        <p:sp>
          <p:nvSpPr>
            <p:cNvPr id="5" name="Подзаголовок 2"/>
            <p:cNvSpPr txBox="1">
              <a:spLocks/>
            </p:cNvSpPr>
            <p:nvPr/>
          </p:nvSpPr>
          <p:spPr>
            <a:xfrm>
              <a:off x="395536" y="664767"/>
              <a:ext cx="7632848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small" dirty="0" smtClean="0">
                  <a:solidFill>
                    <a:schemeClr val="tx2"/>
                  </a:solidFill>
                </a:rPr>
                <a:t>Сильные различия в волатильностях показателей по периодам указывают на то, что разделение имеет экономический смысл</a:t>
              </a:r>
              <a:endParaRPr lang="ru-RU" sz="2000" cap="small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395536" y="664767"/>
              <a:ext cx="76328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683568" cy="692696"/>
          </a:xfrm>
          <a:ln>
            <a:noFill/>
          </a:ln>
        </p:spPr>
        <p:txBody>
          <a:bodyPr/>
          <a:lstStyle/>
          <a:p>
            <a:fld id="{9A8188FC-319E-4CC0-9D5E-C7C20CE1F889}" type="slidenum">
              <a:rPr lang="ru-RU" sz="1600" b="1" smtClean="0">
                <a:solidFill>
                  <a:schemeClr val="bg1"/>
                </a:solidFill>
              </a:rPr>
              <a:pPr/>
              <a:t>14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95535" y="6511392"/>
            <a:ext cx="7792117" cy="39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i="1" cap="small" dirty="0" smtClean="0"/>
              <a:t>Источник: Григорьев Л., Иващенко А. Теория цикла под ударом кризиса </a:t>
            </a:r>
            <a:r>
              <a:rPr lang="en-US" sz="1400" i="1" cap="small" dirty="0" smtClean="0"/>
              <a:t>// </a:t>
            </a:r>
            <a:r>
              <a:rPr lang="ru-RU" sz="1400" i="1" cap="small" dirty="0" smtClean="0"/>
              <a:t>Вопросы Экономики. №10. 2010</a:t>
            </a:r>
            <a:endParaRPr lang="ru-RU" sz="1400" i="1" cap="small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2919535"/>
              </p:ext>
            </p:extLst>
          </p:nvPr>
        </p:nvGraphicFramePr>
        <p:xfrm>
          <a:off x="457200" y="1412214"/>
          <a:ext cx="7571183" cy="450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2975"/>
                <a:gridCol w="902052"/>
                <a:gridCol w="902052"/>
                <a:gridCol w="902052"/>
                <a:gridCol w="902052"/>
              </a:tblGrid>
              <a:tr h="4874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Corbel" pitchFamily="34" charset="0"/>
                        </a:rPr>
                        <a:t>Показатель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Corbel" pitchFamily="34" charset="0"/>
                        </a:rPr>
                        <a:t>Стандартное отклонение за период, %*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Corbel" pitchFamily="34" charset="0"/>
                        </a:rPr>
                        <a:t>1947–1972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Corbel" pitchFamily="34" charset="0"/>
                        </a:rPr>
                        <a:t>1973–1990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Corbel" pitchFamily="34" charset="0"/>
                        </a:rPr>
                        <a:t>1991–2007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Corbel" pitchFamily="34" charset="0"/>
                        </a:rPr>
                        <a:t>2008–2011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ВВП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1,8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Потребление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i="1" u="none" strike="noStrike" dirty="0" smtClean="0">
                          <a:effectLst/>
                          <a:latin typeface="Corbel" pitchFamily="34" charset="0"/>
                        </a:rPr>
                        <a:t>   товары </a:t>
                      </a:r>
                      <a:r>
                        <a:rPr lang="ru-RU" sz="1600" i="1" u="none" strike="noStrike" dirty="0">
                          <a:effectLst/>
                          <a:latin typeface="Corbel" pitchFamily="34" charset="0"/>
                        </a:rPr>
                        <a:t>длительного пользования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2416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i="1" u="none" strike="noStrike" dirty="0" smtClean="0">
                          <a:effectLst/>
                          <a:latin typeface="Corbel" pitchFamily="34" charset="0"/>
                        </a:rPr>
                        <a:t>   товары </a:t>
                      </a:r>
                      <a:r>
                        <a:rPr lang="ru-RU" sz="1600" i="1" u="none" strike="noStrike" dirty="0">
                          <a:effectLst/>
                          <a:latin typeface="Corbel" pitchFamily="34" charset="0"/>
                        </a:rPr>
                        <a:t>недлительного пользования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2416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Corbel" pitchFamily="34" charset="0"/>
                        </a:rPr>
                        <a:t>Инвестиции </a:t>
                      </a:r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в основной капитал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i="1" u="none" strike="noStrike" dirty="0" smtClean="0">
                          <a:effectLst/>
                          <a:latin typeface="Corbel" pitchFamily="34" charset="0"/>
                        </a:rPr>
                        <a:t>   жилищное </a:t>
                      </a:r>
                      <a:r>
                        <a:rPr lang="ru-RU" sz="1600" i="1" u="none" strike="noStrike" dirty="0">
                          <a:effectLst/>
                          <a:latin typeface="Corbel" pitchFamily="34" charset="0"/>
                        </a:rPr>
                        <a:t>строительство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2416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9,5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i="1" u="none" strike="noStrike" dirty="0" smtClean="0">
                          <a:effectLst/>
                          <a:latin typeface="Corbel" pitchFamily="34" charset="0"/>
                        </a:rPr>
                        <a:t>   прочие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2416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4,5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Экспорт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7,0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Импорт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5,0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6,3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Государственные расходы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Промышленное производство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3,9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3,7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Уровень безработицы, </a:t>
                      </a:r>
                      <a:r>
                        <a:rPr lang="ru-RU" sz="1600" u="none" strike="noStrike" dirty="0" smtClean="0">
                          <a:effectLst/>
                          <a:latin typeface="Corbel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18,2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Длительность безработицы, </a:t>
                      </a:r>
                      <a:r>
                        <a:rPr lang="ru-RU" sz="1600" u="none" strike="noStrike" dirty="0" smtClean="0">
                          <a:effectLst/>
                          <a:latin typeface="Corbel" pitchFamily="34" charset="0"/>
                        </a:rPr>
                        <a:t>недель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12,4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12,7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9,5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7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Потребительские цены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orbel" pitchFamily="34" charset="0"/>
                        </a:rPr>
                        <a:t>1,4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orbel" pitchFamily="34" charset="0"/>
                        </a:rPr>
                        <a:t>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6935" marR="6935" marT="693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Подзаголовок 2"/>
          <p:cNvSpPr txBox="1">
            <a:spLocks/>
          </p:cNvSpPr>
          <p:nvPr/>
        </p:nvSpPr>
        <p:spPr>
          <a:xfrm>
            <a:off x="395534" y="5947072"/>
            <a:ext cx="7792118" cy="600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Corbel" pitchFamily="34" charset="0"/>
              </a:rPr>
              <a:t>* – </a:t>
            </a:r>
            <a:r>
              <a:rPr lang="ru-RU" sz="1400" dirty="0">
                <a:latin typeface="Corbel" pitchFamily="34" charset="0"/>
              </a:rPr>
              <a:t>Исходные данные – квартальные значения (с 1 кв. 1947 г. по </a:t>
            </a:r>
            <a:r>
              <a:rPr lang="en-US" sz="1400" dirty="0">
                <a:latin typeface="Corbel" pitchFamily="34" charset="0"/>
              </a:rPr>
              <a:t>III </a:t>
            </a:r>
            <a:r>
              <a:rPr lang="ru-RU" sz="1400" dirty="0">
                <a:latin typeface="Corbel" pitchFamily="34" charset="0"/>
              </a:rPr>
              <a:t>кв. 2011 г.), реальные, сезонно сглаженные</a:t>
            </a:r>
            <a:r>
              <a:rPr lang="ru-RU" sz="1400" dirty="0" smtClean="0">
                <a:latin typeface="Corbel" pitchFamily="34" charset="0"/>
              </a:rPr>
              <a:t>; </a:t>
            </a:r>
            <a:r>
              <a:rPr lang="ru-RU" sz="1400" dirty="0">
                <a:latin typeface="Corbel" pitchFamily="34" charset="0"/>
              </a:rPr>
              <a:t>стандартное отклонение рассчитано по рядам, полученным удалением трендов Ходрика–Прескотта из уровней рассматриваемых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5539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60" y="44624"/>
            <a:ext cx="7770440" cy="621588"/>
          </a:xfrm>
        </p:spPr>
        <p:txBody>
          <a:bodyPr/>
          <a:lstStyle/>
          <a:p>
            <a:r>
              <a:rPr lang="ru-RU" sz="3200" dirty="0" smtClean="0"/>
              <a:t>Литература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664767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683568" cy="692696"/>
          </a:xfrm>
          <a:ln>
            <a:noFill/>
          </a:ln>
        </p:spPr>
        <p:txBody>
          <a:bodyPr/>
          <a:lstStyle/>
          <a:p>
            <a:fld id="{9A8188FC-319E-4CC0-9D5E-C7C20CE1F889}" type="slidenum">
              <a:rPr lang="ru-RU" sz="1600" b="1" smtClean="0">
                <a:solidFill>
                  <a:schemeClr val="bg1"/>
                </a:solidFill>
              </a:rPr>
              <a:pPr/>
              <a:t>15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865" y="867860"/>
            <a:ext cx="7579519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300" i="1" dirty="0" smtClean="0">
                <a:latin typeface="Corbel" pitchFamily="34" charset="0"/>
              </a:rPr>
              <a:t>Григорьев</a:t>
            </a:r>
            <a:r>
              <a:rPr lang="en-US" sz="1300" i="1" dirty="0" smtClean="0">
                <a:latin typeface="Corbel" pitchFamily="34" charset="0"/>
              </a:rPr>
              <a:t> </a:t>
            </a:r>
            <a:r>
              <a:rPr lang="ru-RU" sz="1300" i="1" dirty="0" smtClean="0">
                <a:latin typeface="Corbel" pitchFamily="34" charset="0"/>
              </a:rPr>
              <a:t>Л., Иващенко А.</a:t>
            </a:r>
            <a:r>
              <a:rPr lang="ru-RU" sz="1300" dirty="0" smtClean="0">
                <a:latin typeface="Corbel" pitchFamily="34" charset="0"/>
              </a:rPr>
              <a:t>, Теория цикла под ударом кризиса </a:t>
            </a:r>
            <a:r>
              <a:rPr lang="en-US" sz="1300" dirty="0" smtClean="0">
                <a:latin typeface="Corbel" pitchFamily="34" charset="0"/>
              </a:rPr>
              <a:t>//</a:t>
            </a:r>
            <a:r>
              <a:rPr lang="ru-RU" sz="1300" dirty="0" smtClean="0">
                <a:latin typeface="Corbel" pitchFamily="34" charset="0"/>
              </a:rPr>
              <a:t> «Вопросы Экономики», №10, 2010.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300" dirty="0" smtClean="0">
                <a:latin typeface="Corbel" pitchFamily="34" charset="0"/>
              </a:rPr>
              <a:t> </a:t>
            </a:r>
            <a:r>
              <a:rPr lang="ru-RU" sz="1300" i="1" dirty="0" err="1" smtClean="0">
                <a:latin typeface="Corbel" pitchFamily="34" charset="0"/>
              </a:rPr>
              <a:t>Энтов</a:t>
            </a:r>
            <a:r>
              <a:rPr lang="ru-RU" sz="1300" i="1" dirty="0" smtClean="0">
                <a:latin typeface="Corbel" pitchFamily="34" charset="0"/>
              </a:rPr>
              <a:t> Р.М.</a:t>
            </a:r>
            <a:r>
              <a:rPr lang="en-US" sz="1300" dirty="0" smtClean="0">
                <a:latin typeface="Corbel" pitchFamily="34" charset="0"/>
              </a:rPr>
              <a:t>,</a:t>
            </a:r>
            <a:r>
              <a:rPr lang="ru-RU" sz="1300" dirty="0" smtClean="0">
                <a:latin typeface="Corbel" pitchFamily="34" charset="0"/>
              </a:rPr>
              <a:t> «Некоторые проблемы исследования деловых циклов» </a:t>
            </a:r>
            <a:r>
              <a:rPr lang="en-US" sz="1300" dirty="0" smtClean="0">
                <a:latin typeface="Corbel" pitchFamily="34" charset="0"/>
              </a:rPr>
              <a:t>// </a:t>
            </a:r>
            <a:r>
              <a:rPr lang="ru-RU" sz="1300" dirty="0" smtClean="0">
                <a:latin typeface="Corbel" pitchFamily="34" charset="0"/>
              </a:rPr>
              <a:t>Финансовый кризис в России и в Мире (под ред. Е.Т. Гайдара). М.: Проспект. 2009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300" i="1" dirty="0" err="1" smtClean="0">
                <a:latin typeface="Corbel" pitchFamily="34" charset="0"/>
              </a:rPr>
              <a:t>Замулин</a:t>
            </a:r>
            <a:r>
              <a:rPr lang="ru-RU" sz="1300" i="1" dirty="0" smtClean="0">
                <a:latin typeface="Corbel" pitchFamily="34" charset="0"/>
              </a:rPr>
              <a:t> О.</a:t>
            </a:r>
            <a:r>
              <a:rPr lang="ru-RU" sz="1300" dirty="0" smtClean="0">
                <a:latin typeface="Corbel" pitchFamily="34" charset="0"/>
              </a:rPr>
              <a:t> Концепция реальных экономических циклов и ее роль в эволюции макроэкономической теории // Вопросы экономики. </a:t>
            </a:r>
            <a:r>
              <a:rPr lang="en-US" sz="1300" dirty="0" smtClean="0">
                <a:latin typeface="Corbel" pitchFamily="34" charset="0"/>
              </a:rPr>
              <a:t>2005. № 1</a:t>
            </a:r>
            <a:r>
              <a:rPr lang="ru-RU" sz="1300" dirty="0" smtClean="0">
                <a:latin typeface="Corbel" pitchFamily="34" charset="0"/>
              </a:rPr>
              <a:t>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300" dirty="0" smtClean="0">
                <a:latin typeface="Corbel" pitchFamily="34" charset="0"/>
              </a:rPr>
              <a:t>Григорьев Л.М. , Циклическое накопление капитала (на примере нефинансовых корпораций США) – </a:t>
            </a:r>
            <a:r>
              <a:rPr lang="ru-RU" sz="1300" i="1" dirty="0" smtClean="0">
                <a:latin typeface="Corbel" pitchFamily="34" charset="0"/>
              </a:rPr>
              <a:t> </a:t>
            </a:r>
            <a:r>
              <a:rPr lang="ru-RU" sz="1300" dirty="0" smtClean="0">
                <a:latin typeface="Corbel" pitchFamily="34" charset="0"/>
              </a:rPr>
              <a:t>М.: Наука, 1988. – 202 с.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300" dirty="0" smtClean="0">
                <a:latin typeface="Corbel" pitchFamily="34" charset="0"/>
              </a:rPr>
              <a:t>"Механизм современного цикла: вступительная характеристика" США (в соавторстве с Р.М. </a:t>
            </a:r>
            <a:r>
              <a:rPr lang="ru-RU" sz="1300" dirty="0" err="1" smtClean="0">
                <a:latin typeface="Corbel" pitchFamily="34" charset="0"/>
              </a:rPr>
              <a:t>Энтовым</a:t>
            </a:r>
            <a:r>
              <a:rPr lang="ru-RU" sz="1300" dirty="0" smtClean="0">
                <a:latin typeface="Corbel" pitchFamily="34" charset="0"/>
              </a:rPr>
              <a:t>); В: Механизм экономического цикла.  М. Наука, 1978.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300" i="1" dirty="0" smtClean="0">
                <a:latin typeface="Corbel" pitchFamily="34" charset="0"/>
              </a:rPr>
              <a:t>Colander </a:t>
            </a:r>
            <a:r>
              <a:rPr lang="en-US" sz="1300" i="1" dirty="0">
                <a:latin typeface="Corbel" pitchFamily="34" charset="0"/>
              </a:rPr>
              <a:t>D., Howitt P., Kirman A., Leijonhufvud a., Mehrilng P. </a:t>
            </a:r>
            <a:r>
              <a:rPr lang="en-US" sz="1300" dirty="0">
                <a:latin typeface="Corbel" pitchFamily="34" charset="0"/>
              </a:rPr>
              <a:t>Beyond DSGE Models: Towards an Empirically-Based Macroeconomics // Presentation at  2010 AEA Meeting. </a:t>
            </a:r>
            <a:r>
              <a:rPr lang="en-US" sz="1300" dirty="0" smtClean="0">
                <a:latin typeface="Corbel" pitchFamily="34" charset="0"/>
              </a:rPr>
              <a:t>2010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300" i="1" dirty="0" smtClean="0">
                <a:latin typeface="Corbel" pitchFamily="34" charset="0"/>
              </a:rPr>
              <a:t>Mankiw N.G.</a:t>
            </a:r>
            <a:r>
              <a:rPr lang="en-US" sz="1300" dirty="0" smtClean="0">
                <a:latin typeface="Corbel" pitchFamily="34" charset="0"/>
              </a:rPr>
              <a:t>, Real Business Cycles: A New Keynesian Perspective // </a:t>
            </a:r>
            <a:r>
              <a:rPr lang="en-US" sz="1300" dirty="0">
                <a:latin typeface="Corbel" pitchFamily="34" charset="0"/>
              </a:rPr>
              <a:t>Journal of Economic Perspectives. Vol. </a:t>
            </a:r>
            <a:r>
              <a:rPr lang="en-US" sz="1300" dirty="0" smtClean="0">
                <a:latin typeface="Corbel" pitchFamily="34" charset="0"/>
              </a:rPr>
              <a:t>3</a:t>
            </a:r>
            <a:r>
              <a:rPr lang="en-US" sz="1300" dirty="0">
                <a:latin typeface="Corbel" pitchFamily="34" charset="0"/>
              </a:rPr>
              <a:t>. No. </a:t>
            </a:r>
            <a:r>
              <a:rPr lang="en-US" sz="1300" dirty="0" smtClean="0">
                <a:latin typeface="Corbel" pitchFamily="34" charset="0"/>
              </a:rPr>
              <a:t>3. </a:t>
            </a:r>
            <a:r>
              <a:rPr lang="en-US" sz="1300" dirty="0">
                <a:latin typeface="Corbel" pitchFamily="34" charset="0"/>
              </a:rPr>
              <a:t>P. </a:t>
            </a:r>
            <a:r>
              <a:rPr lang="en-US" sz="1300" dirty="0" smtClean="0">
                <a:latin typeface="Corbel" pitchFamily="34" charset="0"/>
              </a:rPr>
              <a:t>79-90. 1989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300" i="1" dirty="0" smtClean="0">
                <a:latin typeface="Corbel" pitchFamily="34" charset="0"/>
              </a:rPr>
              <a:t>Plosser C.I.</a:t>
            </a:r>
            <a:r>
              <a:rPr lang="en-US" sz="1300" dirty="0" smtClean="0">
                <a:latin typeface="Corbel" pitchFamily="34" charset="0"/>
              </a:rPr>
              <a:t>, Understanding Real Business Cycles // </a:t>
            </a:r>
            <a:r>
              <a:rPr lang="en-US" sz="1300" dirty="0">
                <a:latin typeface="Corbel" pitchFamily="34" charset="0"/>
              </a:rPr>
              <a:t>Journal of Economic Perspectives. Vol. 3. No. 3. P. </a:t>
            </a:r>
            <a:r>
              <a:rPr lang="en-US" sz="1300" dirty="0" smtClean="0">
                <a:latin typeface="Corbel" pitchFamily="34" charset="0"/>
              </a:rPr>
              <a:t>51-77. </a:t>
            </a:r>
            <a:r>
              <a:rPr lang="en-US" sz="1300" dirty="0">
                <a:latin typeface="Corbel" pitchFamily="34" charset="0"/>
              </a:rPr>
              <a:t>1989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300" i="1" dirty="0" smtClean="0">
                <a:latin typeface="Corbel" pitchFamily="34" charset="0"/>
              </a:rPr>
              <a:t>Romer C., </a:t>
            </a:r>
            <a:r>
              <a:rPr lang="en-US" sz="1300" dirty="0" smtClean="0">
                <a:latin typeface="Corbel" pitchFamily="34" charset="0"/>
              </a:rPr>
              <a:t>Changes in Business Cycles: Evidence and Explanations // Journal of Economic Perspectives. Vol. 13. No. 2. P. 23-44. 1999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300" i="1" dirty="0" smtClean="0">
                <a:latin typeface="Corbel" pitchFamily="34" charset="0"/>
              </a:rPr>
              <a:t>Solow R.</a:t>
            </a:r>
            <a:r>
              <a:rPr lang="en-US" sz="1300" dirty="0" smtClean="0">
                <a:latin typeface="Corbel" pitchFamily="34" charset="0"/>
              </a:rPr>
              <a:t>, </a:t>
            </a:r>
            <a:r>
              <a:rPr lang="en-US" sz="1300" dirty="0">
                <a:latin typeface="Corbel" pitchFamily="34" charset="0"/>
              </a:rPr>
              <a:t>Building a Science of Economics for the Real </a:t>
            </a:r>
            <a:r>
              <a:rPr lang="en-US" sz="1300" dirty="0" smtClean="0">
                <a:latin typeface="Corbel" pitchFamily="34" charset="0"/>
              </a:rPr>
              <a:t>World // Statement </a:t>
            </a:r>
            <a:r>
              <a:rPr lang="en-US" sz="1300" dirty="0">
                <a:latin typeface="Corbel" pitchFamily="34" charset="0"/>
              </a:rPr>
              <a:t>for The House Committee on Science and </a:t>
            </a:r>
            <a:r>
              <a:rPr lang="en-US" sz="1300" dirty="0" smtClean="0">
                <a:latin typeface="Corbel" pitchFamily="34" charset="0"/>
              </a:rPr>
              <a:t>Technology, 2010</a:t>
            </a:r>
            <a:endParaRPr lang="ru-RU" sz="1300" dirty="0" smtClean="0">
              <a:latin typeface="Corbel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300" i="1" dirty="0" smtClean="0">
                <a:latin typeface="Corbel" pitchFamily="34" charset="0"/>
              </a:rPr>
              <a:t>Stock J., Watson M.</a:t>
            </a:r>
            <a:r>
              <a:rPr lang="en-US" sz="1300" dirty="0" smtClean="0">
                <a:latin typeface="Corbel" pitchFamily="34" charset="0"/>
              </a:rPr>
              <a:t>, </a:t>
            </a:r>
            <a:r>
              <a:rPr lang="en-US" sz="1300" dirty="0">
                <a:latin typeface="Corbel" pitchFamily="34" charset="0"/>
              </a:rPr>
              <a:t>Has the business cycle changed? </a:t>
            </a:r>
            <a:r>
              <a:rPr lang="en-US" sz="1300" dirty="0" smtClean="0">
                <a:latin typeface="Corbel" pitchFamily="34" charset="0"/>
              </a:rPr>
              <a:t>// </a:t>
            </a:r>
            <a:r>
              <a:rPr lang="en-US" sz="1300" dirty="0">
                <a:latin typeface="Corbel" pitchFamily="34" charset="0"/>
              </a:rPr>
              <a:t>Proceedings. Federal Reserve Bank of Kansas </a:t>
            </a:r>
            <a:r>
              <a:rPr lang="en-US" sz="1300" dirty="0" smtClean="0">
                <a:latin typeface="Corbel" pitchFamily="34" charset="0"/>
              </a:rPr>
              <a:t>City. P</a:t>
            </a:r>
            <a:r>
              <a:rPr lang="ru-RU" sz="1300" dirty="0">
                <a:latin typeface="Corbel" pitchFamily="34" charset="0"/>
              </a:rPr>
              <a:t>.</a:t>
            </a:r>
            <a:r>
              <a:rPr lang="en-US" sz="1300" dirty="0">
                <a:latin typeface="Corbel" pitchFamily="34" charset="0"/>
              </a:rPr>
              <a:t> </a:t>
            </a:r>
            <a:r>
              <a:rPr lang="ru-RU" sz="1300" dirty="0" smtClean="0">
                <a:latin typeface="Corbel" pitchFamily="34" charset="0"/>
              </a:rPr>
              <a:t>9-56</a:t>
            </a:r>
            <a:r>
              <a:rPr lang="en-US" sz="1300" dirty="0">
                <a:latin typeface="Corbel" pitchFamily="34" charset="0"/>
              </a:rPr>
              <a:t>.</a:t>
            </a:r>
            <a:r>
              <a:rPr lang="en-US" sz="1300" dirty="0" smtClean="0">
                <a:latin typeface="Corbel" pitchFamily="34" charset="0"/>
              </a:rPr>
              <a:t> 2003</a:t>
            </a:r>
            <a:endParaRPr lang="ru-RU" sz="13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9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188913"/>
            <a:ext cx="7920038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dirty="0" smtClean="0"/>
              <a:t>Динамика реальных цен на основные сырьевые товары,  2007 г. =100, 1901-2010</a:t>
            </a:r>
            <a:r>
              <a:rPr lang="ru-RU" sz="2400" dirty="0" smtClean="0"/>
              <a:t> 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55650" y="6491289"/>
            <a:ext cx="7488238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>
                <a:latin typeface="FreeSet" pitchFamily="34" charset="0"/>
              </a:rPr>
              <a:t>Источник</a:t>
            </a:r>
            <a:r>
              <a:rPr lang="en-US" sz="1400" i="1" dirty="0">
                <a:latin typeface="FreeSet" pitchFamily="34" charset="0"/>
              </a:rPr>
              <a:t>:</a:t>
            </a:r>
            <a:r>
              <a:rPr lang="ru-RU" sz="1400" i="1" dirty="0">
                <a:latin typeface="FreeSet" pitchFamily="34" charset="0"/>
              </a:rPr>
              <a:t> ОЭСР, Всемирный Банк, оценки ИЭФ</a:t>
            </a:r>
          </a:p>
        </p:txBody>
      </p:sp>
      <p:pic>
        <p:nvPicPr>
          <p:cNvPr id="3891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36613"/>
            <a:ext cx="8964613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60" y="44624"/>
            <a:ext cx="7620000" cy="621588"/>
          </a:xfrm>
        </p:spPr>
        <p:txBody>
          <a:bodyPr/>
          <a:lstStyle/>
          <a:p>
            <a:r>
              <a:rPr lang="ru-RU" sz="3200" dirty="0" smtClean="0"/>
              <a:t>Ранние теории делового цикла</a:t>
            </a:r>
            <a:endParaRPr lang="ru-RU" sz="3200" dirty="0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683568" cy="692696"/>
          </a:xfrm>
          <a:ln>
            <a:noFill/>
          </a:ln>
        </p:spPr>
        <p:txBody>
          <a:bodyPr/>
          <a:lstStyle/>
          <a:p>
            <a:fld id="{9A8188FC-319E-4CC0-9D5E-C7C20CE1F889}" type="slidenum">
              <a:rPr lang="ru-RU" sz="1600" b="1" smtClean="0">
                <a:solidFill>
                  <a:schemeClr val="bg1"/>
                </a:solidFill>
              </a:rPr>
              <a:pPr/>
              <a:t>3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95536" y="664767"/>
            <a:ext cx="7632848" cy="533400"/>
            <a:chOff x="395536" y="664767"/>
            <a:chExt cx="7632848" cy="533400"/>
          </a:xfrm>
        </p:grpSpPr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395536" y="664767"/>
              <a:ext cx="7632848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small" dirty="0" smtClean="0">
                  <a:solidFill>
                    <a:schemeClr val="tx2"/>
                  </a:solidFill>
                </a:rPr>
                <a:t>Концентрировались на детерминированности фаз делового цикла, вызванной теми или иными факторами</a:t>
              </a:r>
              <a:endParaRPr lang="ru-RU" sz="2000" cap="small" dirty="0">
                <a:solidFill>
                  <a:schemeClr val="tx2"/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95536" y="664767"/>
              <a:ext cx="76328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/>
          <p:nvPr/>
        </p:nvSpPr>
        <p:spPr>
          <a:xfrm>
            <a:off x="395534" y="1484784"/>
            <a:ext cx="7632849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1900" i="1" dirty="0" smtClean="0"/>
              <a:t> </a:t>
            </a:r>
            <a:r>
              <a:rPr lang="ru-RU" sz="1900" i="1" dirty="0" err="1" smtClean="0"/>
              <a:t>Китчин</a:t>
            </a:r>
            <a:r>
              <a:rPr lang="ru-RU" sz="1900" i="1" dirty="0" smtClean="0"/>
              <a:t> :          </a:t>
            </a:r>
            <a:r>
              <a:rPr lang="ru-RU" sz="1900" dirty="0" smtClean="0"/>
              <a:t>длительность около 40 месяцев,</a:t>
            </a:r>
          </a:p>
          <a:p>
            <a:pPr marL="2147888" algn="just">
              <a:lnSpc>
                <a:spcPct val="120000"/>
              </a:lnSpc>
            </a:pPr>
            <a:r>
              <a:rPr lang="ru-RU" sz="1900" dirty="0"/>
              <a:t>с</a:t>
            </a:r>
            <a:r>
              <a:rPr lang="ru-RU" sz="1900" dirty="0" smtClean="0"/>
              <a:t>вязаны с лагами в принятии решений фирмами (более поздняя трактовка);</a:t>
            </a:r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1900" i="1" dirty="0" smtClean="0"/>
              <a:t>К.Маркс - Ц. </a:t>
            </a:r>
            <a:r>
              <a:rPr lang="ru-RU" sz="1900" i="1" dirty="0" err="1" smtClean="0"/>
              <a:t>Жугляр</a:t>
            </a:r>
            <a:r>
              <a:rPr lang="ru-RU" sz="1900" i="1" dirty="0" smtClean="0"/>
              <a:t> </a:t>
            </a:r>
            <a:r>
              <a:rPr lang="ru-RU" sz="1900" i="1" dirty="0"/>
              <a:t>: </a:t>
            </a:r>
            <a:r>
              <a:rPr lang="ru-RU" sz="1900" i="1" dirty="0" smtClean="0"/>
              <a:t>          </a:t>
            </a:r>
            <a:r>
              <a:rPr lang="ru-RU" sz="1900" dirty="0" smtClean="0"/>
              <a:t>длительность 7-11 лет,</a:t>
            </a:r>
            <a:endParaRPr lang="ru-RU" sz="1900" dirty="0"/>
          </a:p>
          <a:p>
            <a:pPr marL="2147888" algn="just">
              <a:lnSpc>
                <a:spcPct val="120000"/>
              </a:lnSpc>
            </a:pPr>
            <a:r>
              <a:rPr lang="ru-RU" sz="1900" dirty="0"/>
              <a:t>связаны с </a:t>
            </a:r>
            <a:r>
              <a:rPr lang="ru-RU" sz="1900" dirty="0" smtClean="0"/>
              <a:t>цикличностью накопления основного капитала;  </a:t>
            </a:r>
            <a:endParaRPr lang="ru-RU" sz="1900" dirty="0"/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1900" i="1" dirty="0" smtClean="0"/>
              <a:t>С. Кузнец </a:t>
            </a:r>
            <a:r>
              <a:rPr lang="ru-RU" sz="1900" i="1" dirty="0"/>
              <a:t>: </a:t>
            </a:r>
            <a:r>
              <a:rPr lang="ru-RU" sz="1900" i="1" dirty="0" smtClean="0"/>
              <a:t>           </a:t>
            </a:r>
            <a:r>
              <a:rPr lang="ru-RU" sz="1900" dirty="0" smtClean="0"/>
              <a:t>длительность </a:t>
            </a:r>
            <a:r>
              <a:rPr lang="ru-RU" sz="1900" dirty="0"/>
              <a:t>около </a:t>
            </a:r>
            <a:r>
              <a:rPr lang="ru-RU" sz="1900" dirty="0" smtClean="0"/>
              <a:t>15-25 лет,</a:t>
            </a:r>
            <a:endParaRPr lang="ru-RU" sz="1900" dirty="0"/>
          </a:p>
          <a:p>
            <a:pPr marL="2147888" algn="just">
              <a:lnSpc>
                <a:spcPct val="120000"/>
              </a:lnSpc>
            </a:pPr>
            <a:r>
              <a:rPr lang="ru-RU" sz="1900" dirty="0"/>
              <a:t>связаны с </a:t>
            </a:r>
            <a:r>
              <a:rPr lang="ru-RU" sz="1900" dirty="0" smtClean="0"/>
              <a:t>цикличностью инвестиций в инфра- структуру (более </a:t>
            </a:r>
            <a:r>
              <a:rPr lang="ru-RU" sz="1900" dirty="0"/>
              <a:t>поздняя трактовка</a:t>
            </a:r>
            <a:r>
              <a:rPr lang="ru-RU" sz="1900" dirty="0" smtClean="0"/>
              <a:t>);</a:t>
            </a:r>
            <a:endParaRPr lang="ru-RU" sz="1900" dirty="0"/>
          </a:p>
          <a:p>
            <a:pPr marL="342900" indent="-342900" algn="just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1900" i="1" dirty="0" smtClean="0"/>
              <a:t> </a:t>
            </a:r>
            <a:r>
              <a:rPr lang="ru-RU" sz="1900" i="1" dirty="0" err="1" smtClean="0"/>
              <a:t>Кондартьев</a:t>
            </a:r>
            <a:r>
              <a:rPr lang="ru-RU" sz="1900" i="1" dirty="0" smtClean="0"/>
              <a:t> </a:t>
            </a:r>
            <a:r>
              <a:rPr lang="ru-RU" sz="1900" i="1" dirty="0"/>
              <a:t>: </a:t>
            </a:r>
            <a:r>
              <a:rPr lang="ru-RU" sz="1900" dirty="0"/>
              <a:t>длительность около </a:t>
            </a:r>
            <a:r>
              <a:rPr lang="ru-RU" sz="1900" dirty="0" smtClean="0"/>
              <a:t>45-60 лет,</a:t>
            </a:r>
            <a:endParaRPr lang="ru-RU" sz="1900" dirty="0"/>
          </a:p>
          <a:p>
            <a:pPr marL="2147888" algn="just">
              <a:lnSpc>
                <a:spcPct val="120000"/>
              </a:lnSpc>
            </a:pPr>
            <a:r>
              <a:rPr lang="ru-RU" sz="1900" dirty="0"/>
              <a:t>связаны с </a:t>
            </a:r>
            <a:r>
              <a:rPr lang="ru-RU" sz="1900" dirty="0" smtClean="0"/>
              <a:t>долгосрочными технологическими изменениями в экономике.</a:t>
            </a:r>
            <a:endParaRPr lang="ru-RU" sz="1900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395536" y="6453336"/>
            <a:ext cx="7632848" cy="39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cap="small" dirty="0" smtClean="0"/>
              <a:t>C</a:t>
            </a:r>
            <a:r>
              <a:rPr lang="ru-RU" sz="1400" i="1" cap="small" dirty="0" smtClean="0"/>
              <a:t>м., например, </a:t>
            </a:r>
            <a:r>
              <a:rPr lang="en-US" sz="1400" i="1" cap="small" dirty="0" smtClean="0"/>
              <a:t>Schumpeter J.A. History of Economic Analysis. 1986 (3 ed.), Part III Ch.7, Part IV Ch.8</a:t>
            </a:r>
            <a:endParaRPr lang="ru-RU" sz="1400" i="1" cap="small" dirty="0"/>
          </a:p>
        </p:txBody>
      </p:sp>
    </p:spTree>
    <p:extLst>
      <p:ext uri="{BB962C8B-B14F-4D97-AF65-F5344CB8AC3E}">
        <p14:creationId xmlns:p14="http://schemas.microsoft.com/office/powerpoint/2010/main" xmlns="" val="15537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60" y="44624"/>
            <a:ext cx="7770440" cy="621588"/>
          </a:xfrm>
        </p:spPr>
        <p:txBody>
          <a:bodyPr/>
          <a:lstStyle/>
          <a:p>
            <a:pPr algn="ctr"/>
            <a:r>
              <a:rPr lang="ru-RU" sz="3200" dirty="0" smtClean="0"/>
              <a:t>Методика измерения делового цикла</a:t>
            </a:r>
            <a:endParaRPr lang="ru-RU" sz="3200" dirty="0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683568" cy="692696"/>
          </a:xfrm>
          <a:ln>
            <a:noFill/>
          </a:ln>
        </p:spPr>
        <p:txBody>
          <a:bodyPr/>
          <a:lstStyle/>
          <a:p>
            <a:fld id="{9A8188FC-319E-4CC0-9D5E-C7C20CE1F889}" type="slidenum">
              <a:rPr lang="ru-RU" sz="1600" b="1" smtClean="0">
                <a:solidFill>
                  <a:schemeClr val="bg1"/>
                </a:solidFill>
              </a:rPr>
              <a:pPr/>
              <a:t>4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95536" y="664767"/>
            <a:ext cx="7632848" cy="533400"/>
            <a:chOff x="395536" y="664767"/>
            <a:chExt cx="7632848" cy="533400"/>
          </a:xfrm>
        </p:grpSpPr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395536" y="664767"/>
              <a:ext cx="7632848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small" dirty="0" smtClean="0">
                  <a:solidFill>
                    <a:schemeClr val="tx2"/>
                  </a:solidFill>
                </a:rPr>
                <a:t>Отдельное направление теории цикла, которое в Советском Союзе в силу идеологических причин оставалось единственным</a:t>
              </a:r>
              <a:endParaRPr lang="ru-RU" sz="2000" cap="small" dirty="0">
                <a:solidFill>
                  <a:schemeClr val="tx2"/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95536" y="664767"/>
              <a:ext cx="76328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381019" y="1458181"/>
            <a:ext cx="7647365" cy="471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700" dirty="0" smtClean="0"/>
              <a:t>Следуя за «расплывчатым» определением А.Бернса и У.Митчелла, методики определения фаз делового цикла оказываются комплексными и достаточно сложными, и не лишенными компоненты экспертного оценивания. Многие исследовательские организации, исторически занимавшиеся измерением деловых циклов, впоследствии стали серьезными игроками на рынке макроэкономического прогнозирования. Вот ряд крупных организаций, в разное время активно занимавшихся измерением деловых циклов</a:t>
            </a:r>
            <a:r>
              <a:rPr lang="en-US" sz="1700" dirty="0"/>
              <a:t>:</a:t>
            </a:r>
            <a:endParaRPr lang="ru-RU" sz="1700" dirty="0" smtClean="0"/>
          </a:p>
          <a:p>
            <a:pPr marL="285750" indent="-285750" algn="just">
              <a:lnSpc>
                <a:spcPct val="12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ru-RU" sz="1700" i="1" dirty="0" smtClean="0"/>
              <a:t>США: </a:t>
            </a:r>
            <a:r>
              <a:rPr lang="en-US" sz="1700" dirty="0" smtClean="0"/>
              <a:t>National Bureau of Economic Research</a:t>
            </a:r>
          </a:p>
          <a:p>
            <a:pPr marL="812800" algn="just">
              <a:lnSpc>
                <a:spcPct val="120000"/>
              </a:lnSpc>
            </a:pPr>
            <a:r>
              <a:rPr lang="en-US" sz="1700" dirty="0" smtClean="0">
                <a:hlinkClick r:id="rId2"/>
              </a:rPr>
              <a:t>http</a:t>
            </a:r>
            <a:r>
              <a:rPr lang="en-US" sz="1700" dirty="0">
                <a:hlinkClick r:id="rId2"/>
              </a:rPr>
              <a:t>://</a:t>
            </a:r>
            <a:r>
              <a:rPr lang="en-US" sz="1700" dirty="0" smtClean="0">
                <a:hlinkClick r:id="rId2"/>
              </a:rPr>
              <a:t>www.nber.org/cycles.html</a:t>
            </a:r>
            <a:r>
              <a:rPr lang="en-US" sz="1700" dirty="0" smtClean="0"/>
              <a:t> (</a:t>
            </a:r>
            <a:r>
              <a:rPr lang="ru-RU" sz="1700" dirty="0" smtClean="0"/>
              <a:t>официальная датировка)</a:t>
            </a:r>
            <a:endParaRPr lang="en-US" sz="1700" dirty="0" smtClean="0"/>
          </a:p>
          <a:p>
            <a:pPr marL="812800" algn="just">
              <a:lnSpc>
                <a:spcPct val="120000"/>
              </a:lnSpc>
              <a:spcBef>
                <a:spcPts val="600"/>
              </a:spcBef>
            </a:pPr>
            <a:r>
              <a:rPr lang="en-US" sz="1700" dirty="0" smtClean="0"/>
              <a:t>WEFA (</a:t>
            </a:r>
            <a:r>
              <a:rPr lang="ru-RU" sz="1700" dirty="0" smtClean="0"/>
              <a:t>ныне – часть </a:t>
            </a:r>
            <a:r>
              <a:rPr lang="en-US" sz="1700" dirty="0" smtClean="0"/>
              <a:t>IHS)</a:t>
            </a:r>
            <a:endParaRPr lang="ru-RU" sz="1700" dirty="0" smtClean="0"/>
          </a:p>
          <a:p>
            <a:pPr marL="285750" indent="-285750" algn="just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sz="1700" i="1" dirty="0" smtClean="0"/>
              <a:t>Еврозона: </a:t>
            </a:r>
            <a:r>
              <a:rPr lang="en-US" sz="1700" dirty="0" smtClean="0"/>
              <a:t>Center for Economic Policy Research </a:t>
            </a:r>
          </a:p>
          <a:p>
            <a:pPr marL="1262063" algn="just">
              <a:lnSpc>
                <a:spcPct val="120000"/>
              </a:lnSpc>
            </a:pPr>
            <a:r>
              <a:rPr lang="en-US" sz="1700" dirty="0" smtClean="0">
                <a:hlinkClick r:id="rId3"/>
              </a:rPr>
              <a:t>http</a:t>
            </a:r>
            <a:r>
              <a:rPr lang="en-US" sz="1700" dirty="0">
                <a:hlinkClick r:id="rId3"/>
              </a:rPr>
              <a:t>://www.cepr.org/data/Dating</a:t>
            </a:r>
            <a:r>
              <a:rPr lang="en-US" sz="1700" dirty="0" smtClean="0">
                <a:hlinkClick r:id="rId3"/>
              </a:rPr>
              <a:t>/</a:t>
            </a:r>
            <a:r>
              <a:rPr lang="ru-RU" sz="1700" dirty="0"/>
              <a:t> </a:t>
            </a:r>
            <a:r>
              <a:rPr lang="en-US" sz="1700" dirty="0"/>
              <a:t>(</a:t>
            </a:r>
            <a:r>
              <a:rPr lang="ru-RU" sz="1700" dirty="0"/>
              <a:t>официальная датировка</a:t>
            </a:r>
            <a:r>
              <a:rPr lang="ru-RU" sz="1700" dirty="0" smtClean="0"/>
              <a:t>)</a:t>
            </a:r>
            <a:endParaRPr lang="en-US" sz="1700" dirty="0" smtClean="0"/>
          </a:p>
          <a:p>
            <a:pPr marL="1262063" algn="just">
              <a:lnSpc>
                <a:spcPct val="120000"/>
              </a:lnSpc>
              <a:spcBef>
                <a:spcPts val="600"/>
              </a:spcBef>
            </a:pPr>
            <a:r>
              <a:rPr lang="en-US" sz="1700" dirty="0" smtClean="0"/>
              <a:t>CPB Netherlands Bureau for Economic Policy Analysis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21331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60" y="44624"/>
            <a:ext cx="7770440" cy="621588"/>
          </a:xfrm>
        </p:spPr>
        <p:txBody>
          <a:bodyPr/>
          <a:lstStyle/>
          <a:p>
            <a:pPr algn="ctr"/>
            <a:r>
              <a:rPr lang="ru-RU" sz="3200" dirty="0" smtClean="0"/>
              <a:t>Датировка делового цикла в США</a:t>
            </a:r>
            <a:endParaRPr lang="ru-RU" sz="3200" dirty="0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683568" cy="692696"/>
          </a:xfrm>
          <a:ln>
            <a:noFill/>
          </a:ln>
        </p:spPr>
        <p:txBody>
          <a:bodyPr/>
          <a:lstStyle/>
          <a:p>
            <a:fld id="{9A8188FC-319E-4CC0-9D5E-C7C20CE1F889}" type="slidenum">
              <a:rPr lang="ru-RU" sz="1600" b="1" smtClean="0">
                <a:solidFill>
                  <a:schemeClr val="bg1"/>
                </a:solidFill>
              </a:rPr>
              <a:pPr/>
              <a:t>5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95536" y="664767"/>
            <a:ext cx="7632848" cy="533400"/>
            <a:chOff x="395536" y="664767"/>
            <a:chExt cx="7632848" cy="533400"/>
          </a:xfrm>
        </p:grpSpPr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395536" y="664767"/>
              <a:ext cx="7632848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b="1" i="1" cap="small" dirty="0" smtClean="0">
                  <a:solidFill>
                    <a:schemeClr val="tx2"/>
                  </a:solidFill>
                </a:rPr>
                <a:t>Выполняется </a:t>
              </a:r>
              <a:r>
                <a:rPr lang="en-US" sz="2000" b="1" i="1" cap="small" dirty="0" smtClean="0">
                  <a:solidFill>
                    <a:schemeClr val="tx2"/>
                  </a:solidFill>
                </a:rPr>
                <a:t>NBER </a:t>
              </a:r>
              <a:r>
                <a:rPr lang="ru-RU" sz="2000" b="1" i="1" cap="small" dirty="0" smtClean="0">
                  <a:solidFill>
                    <a:schemeClr val="tx2"/>
                  </a:solidFill>
                </a:rPr>
                <a:t>и является общепризнанной</a:t>
              </a:r>
              <a:endParaRPr lang="ru-RU" sz="2000" b="1" i="1" cap="small" dirty="0">
                <a:solidFill>
                  <a:schemeClr val="tx2"/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95536" y="664767"/>
              <a:ext cx="76328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6453336"/>
            <a:ext cx="7632848" cy="39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i="1" cap="small" dirty="0" smtClean="0"/>
              <a:t>Источник: </a:t>
            </a:r>
            <a:r>
              <a:rPr lang="en-US" sz="1400" dirty="0">
                <a:hlinkClick r:id="rId2"/>
              </a:rPr>
              <a:t>http://www.nber.org/cycles.html</a:t>
            </a:r>
            <a:endParaRPr lang="ru-RU" sz="1400" i="1" cap="small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8832359"/>
              </p:ext>
            </p:extLst>
          </p:nvPr>
        </p:nvGraphicFramePr>
        <p:xfrm>
          <a:off x="395536" y="1198167"/>
          <a:ext cx="7632848" cy="4895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8212"/>
                <a:gridCol w="1908212"/>
                <a:gridCol w="1908212"/>
                <a:gridCol w="1908212"/>
              </a:tblGrid>
              <a:tr h="3496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Даты цикла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Длительность, месяцев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8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Начало рецессии - "пик"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Конец рецессии - "нижняя точка"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От пика к нижней точке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От прошлой нижней точки до пика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Июль </a:t>
                      </a:r>
                      <a:r>
                        <a:rPr lang="ru-RU" sz="1600" u="none" strike="noStrike" dirty="0" smtClean="0">
                          <a:effectLst/>
                        </a:rPr>
                        <a:t>1953 (</a:t>
                      </a:r>
                      <a:r>
                        <a:rPr lang="en-US" sz="1600" u="none" strike="noStrike" dirty="0">
                          <a:effectLst/>
                        </a:rPr>
                        <a:t>II)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Май 1954 (</a:t>
                      </a:r>
                      <a:r>
                        <a:rPr lang="en-US" sz="1600" u="none" strike="noStrike" dirty="0">
                          <a:effectLst/>
                        </a:rPr>
                        <a:t>II)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Август </a:t>
                      </a:r>
                      <a:r>
                        <a:rPr lang="ru-RU" sz="1600" u="none" strike="noStrike" dirty="0" smtClean="0">
                          <a:effectLst/>
                        </a:rPr>
                        <a:t>1957 (</a:t>
                      </a:r>
                      <a:r>
                        <a:rPr lang="en-US" sz="1600" u="none" strike="noStrike" dirty="0">
                          <a:effectLst/>
                        </a:rPr>
                        <a:t>III)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Апрель 1958 (</a:t>
                      </a:r>
                      <a:r>
                        <a:rPr lang="en-US" sz="1600" u="none" strike="noStrike" dirty="0">
                          <a:effectLst/>
                        </a:rPr>
                        <a:t>II)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Апрель </a:t>
                      </a:r>
                      <a:r>
                        <a:rPr lang="ru-RU" sz="1600" u="none" strike="noStrike" dirty="0" smtClean="0">
                          <a:effectLst/>
                        </a:rPr>
                        <a:t>1960 (</a:t>
                      </a:r>
                      <a:r>
                        <a:rPr lang="en-US" sz="1600" u="none" strike="noStrike" dirty="0">
                          <a:effectLst/>
                        </a:rPr>
                        <a:t>II)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Февраль 1961 (</a:t>
                      </a:r>
                      <a:r>
                        <a:rPr lang="en-US" sz="1600" u="none" strike="noStrike" dirty="0">
                          <a:effectLst/>
                        </a:rPr>
                        <a:t>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Декабрь </a:t>
                      </a:r>
                      <a:r>
                        <a:rPr lang="ru-RU" sz="1600" u="none" strike="noStrike" dirty="0" smtClean="0">
                          <a:effectLst/>
                        </a:rPr>
                        <a:t>1969 (</a:t>
                      </a:r>
                      <a:r>
                        <a:rPr lang="en-US" sz="1600" u="none" strike="noStrike" dirty="0">
                          <a:effectLst/>
                        </a:rPr>
                        <a:t>IV)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Ноябрь 1970 (</a:t>
                      </a:r>
                      <a:r>
                        <a:rPr lang="en-US" sz="1600" u="none" strike="noStrike" dirty="0">
                          <a:effectLst/>
                        </a:rPr>
                        <a:t>IV)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Ноябрь </a:t>
                      </a:r>
                      <a:r>
                        <a:rPr lang="ru-RU" sz="1600" u="none" strike="noStrike" dirty="0" smtClean="0">
                          <a:effectLst/>
                        </a:rPr>
                        <a:t>1973 (</a:t>
                      </a:r>
                      <a:r>
                        <a:rPr lang="en-US" sz="1600" u="none" strike="noStrike" dirty="0">
                          <a:effectLst/>
                        </a:rPr>
                        <a:t>IV)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Март 1975 (</a:t>
                      </a:r>
                      <a:r>
                        <a:rPr lang="en-US" sz="1600" u="none" strike="noStrike" dirty="0">
                          <a:effectLst/>
                        </a:rPr>
                        <a:t>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Январь </a:t>
                      </a:r>
                      <a:r>
                        <a:rPr lang="ru-RU" sz="1600" u="none" strike="noStrike" dirty="0" smtClean="0">
                          <a:effectLst/>
                        </a:rPr>
                        <a:t>1980 (</a:t>
                      </a:r>
                      <a:r>
                        <a:rPr lang="en-US" sz="1600" u="none" strike="noStrike" dirty="0">
                          <a:effectLst/>
                        </a:rPr>
                        <a:t>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Июль 1980 (</a:t>
                      </a:r>
                      <a:r>
                        <a:rPr lang="en-US" sz="1600" u="none" strike="noStrike" dirty="0">
                          <a:effectLst/>
                        </a:rPr>
                        <a:t>III)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Июль </a:t>
                      </a:r>
                      <a:r>
                        <a:rPr lang="ru-RU" sz="1600" u="none" strike="noStrike" dirty="0" smtClean="0">
                          <a:effectLst/>
                        </a:rPr>
                        <a:t>1981 (</a:t>
                      </a:r>
                      <a:r>
                        <a:rPr lang="en-US" sz="1600" u="none" strike="noStrike" dirty="0">
                          <a:effectLst/>
                        </a:rPr>
                        <a:t>III)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Ноябрь 1982 (</a:t>
                      </a:r>
                      <a:r>
                        <a:rPr lang="en-US" sz="1600" u="none" strike="noStrike" dirty="0">
                          <a:effectLst/>
                        </a:rPr>
                        <a:t>IV)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Июль </a:t>
                      </a:r>
                      <a:r>
                        <a:rPr lang="ru-RU" sz="1600" u="none" strike="noStrike" dirty="0" smtClean="0">
                          <a:effectLst/>
                        </a:rPr>
                        <a:t>1990 (</a:t>
                      </a:r>
                      <a:r>
                        <a:rPr lang="en-US" sz="1600" u="none" strike="noStrike" dirty="0">
                          <a:effectLst/>
                        </a:rPr>
                        <a:t>III)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Март </a:t>
                      </a:r>
                      <a:r>
                        <a:rPr lang="ru-RU" sz="1600" u="none" strike="noStrike" dirty="0" smtClean="0">
                          <a:effectLst/>
                        </a:rPr>
                        <a:t>1991 (</a:t>
                      </a:r>
                      <a:r>
                        <a:rPr lang="en-US" sz="1600" u="none" strike="noStrike" dirty="0">
                          <a:effectLst/>
                        </a:rPr>
                        <a:t>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Март </a:t>
                      </a:r>
                      <a:r>
                        <a:rPr lang="ru-RU" sz="1600" u="none" strike="noStrike" dirty="0" smtClean="0">
                          <a:effectLst/>
                        </a:rPr>
                        <a:t>2001 (</a:t>
                      </a:r>
                      <a:r>
                        <a:rPr lang="en-US" sz="1600" u="none" strike="noStrike" dirty="0">
                          <a:effectLst/>
                        </a:rPr>
                        <a:t>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Ноябрь 2001 (</a:t>
                      </a:r>
                      <a:r>
                        <a:rPr lang="en-US" sz="1600" u="none" strike="noStrike" dirty="0">
                          <a:effectLst/>
                        </a:rPr>
                        <a:t>IV)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9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Декабрь 2007 (</a:t>
                      </a:r>
                      <a:r>
                        <a:rPr lang="en-US" sz="1600" u="none" strike="noStrike" dirty="0">
                          <a:effectLst/>
                        </a:rPr>
                        <a:t>IV)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Июнь 2009 (</a:t>
                      </a:r>
                      <a:r>
                        <a:rPr lang="en-US" sz="1600" u="none" strike="noStrike" dirty="0">
                          <a:effectLst/>
                        </a:rPr>
                        <a:t>II)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92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60" y="44624"/>
            <a:ext cx="7770440" cy="621588"/>
          </a:xfrm>
        </p:spPr>
        <p:txBody>
          <a:bodyPr/>
          <a:lstStyle/>
          <a:p>
            <a:r>
              <a:rPr lang="ru-RU" sz="3200" dirty="0" smtClean="0"/>
              <a:t>Функция отклика на эталонный шок</a:t>
            </a:r>
            <a:endParaRPr lang="ru-RU" sz="3200" dirty="0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683568" cy="692696"/>
          </a:xfrm>
          <a:ln>
            <a:noFill/>
          </a:ln>
        </p:spPr>
        <p:txBody>
          <a:bodyPr/>
          <a:lstStyle/>
          <a:p>
            <a:fld id="{9A8188FC-319E-4CC0-9D5E-C7C20CE1F889}" type="slidenum">
              <a:rPr lang="ru-RU" sz="1600" b="1" smtClean="0">
                <a:solidFill>
                  <a:schemeClr val="bg1"/>
                </a:solidFill>
              </a:rPr>
              <a:pPr/>
              <a:t>6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95536" y="664767"/>
            <a:ext cx="7632848" cy="533400"/>
            <a:chOff x="395536" y="664767"/>
            <a:chExt cx="7632848" cy="533400"/>
          </a:xfrm>
        </p:grpSpPr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395536" y="664767"/>
              <a:ext cx="7632848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small" dirty="0" smtClean="0">
                  <a:solidFill>
                    <a:schemeClr val="tx2"/>
                  </a:solidFill>
                </a:rPr>
                <a:t>Второй важный инструмент анализа колебаний макропоказателей</a:t>
              </a:r>
              <a:endParaRPr lang="ru-RU" sz="2000" cap="small" dirty="0">
                <a:solidFill>
                  <a:schemeClr val="tx2"/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95536" y="664767"/>
              <a:ext cx="76328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одзаголовок 2"/>
          <p:cNvSpPr txBox="1">
            <a:spLocks/>
          </p:cNvSpPr>
          <p:nvPr/>
        </p:nvSpPr>
        <p:spPr>
          <a:xfrm>
            <a:off x="395536" y="6488222"/>
            <a:ext cx="7776864" cy="39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i="1" cap="small" dirty="0" smtClean="0"/>
              <a:t>Источник: </a:t>
            </a:r>
            <a:r>
              <a:rPr lang="en-US" sz="1400" i="1" cap="small" dirty="0" smtClean="0"/>
              <a:t>McCandless G.T. Lecture Notes (Hansen’s Basic RBC Model). 2007</a:t>
            </a:r>
            <a:endParaRPr lang="ru-RU" sz="1400" i="1" cap="small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058695"/>
            <a:ext cx="7920880" cy="6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/>
              <a:t>Реакция выпуска, запаса капитала, предложения труда, потребления и реальной процентной ставки на 1%-ный технологический в базовой модели </a:t>
            </a:r>
            <a:r>
              <a:rPr lang="en-US" sz="1600" b="1" dirty="0" smtClean="0"/>
              <a:t>RBC</a:t>
            </a:r>
            <a:endParaRPr lang="ru-RU" sz="1600" b="1" dirty="0" smtClean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7033" y="1851462"/>
            <a:ext cx="5349853" cy="434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39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60" y="44624"/>
            <a:ext cx="7785692" cy="621588"/>
          </a:xfrm>
        </p:spPr>
        <p:txBody>
          <a:bodyPr/>
          <a:lstStyle/>
          <a:p>
            <a:r>
              <a:rPr lang="ru-RU" sz="3200" dirty="0" smtClean="0"/>
              <a:t>Уровень и длительность безработицы в США</a:t>
            </a:r>
            <a:endParaRPr lang="ru-RU" sz="32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664766"/>
            <a:ext cx="7632848" cy="676001"/>
            <a:chOff x="395536" y="664766"/>
            <a:chExt cx="7632848" cy="676001"/>
          </a:xfrm>
        </p:grpSpPr>
        <p:sp>
          <p:nvSpPr>
            <p:cNvPr id="5" name="Подзаголовок 2"/>
            <p:cNvSpPr txBox="1">
              <a:spLocks/>
            </p:cNvSpPr>
            <p:nvPr/>
          </p:nvSpPr>
          <p:spPr>
            <a:xfrm>
              <a:off x="395536" y="664766"/>
              <a:ext cx="7632848" cy="6760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small" dirty="0" smtClean="0">
                  <a:solidFill>
                    <a:schemeClr val="tx2"/>
                  </a:solidFill>
                </a:rPr>
                <a:t>При резком росте длительности безработицы происходят серьезные изменения в предпочтениях агентов. Репрезентативных?</a:t>
              </a:r>
              <a:endParaRPr lang="ru-RU" sz="2000" cap="small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395536" y="664767"/>
              <a:ext cx="76328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одзаголовок 2"/>
          <p:cNvSpPr txBox="1">
            <a:spLocks/>
          </p:cNvSpPr>
          <p:nvPr/>
        </p:nvSpPr>
        <p:spPr>
          <a:xfrm>
            <a:off x="395535" y="6511392"/>
            <a:ext cx="7792117" cy="39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i="1" cap="small" dirty="0" smtClean="0"/>
              <a:t>Источник: Григорьев Л., Иващенко А. Теория цикла под ударом кризиса </a:t>
            </a:r>
            <a:r>
              <a:rPr lang="en-US" sz="1400" i="1" cap="small" dirty="0" smtClean="0"/>
              <a:t>// </a:t>
            </a:r>
            <a:r>
              <a:rPr lang="ru-RU" sz="1400" i="1" cap="small" dirty="0" smtClean="0"/>
              <a:t>Вопросы Экономики. №10. 2010</a:t>
            </a:r>
            <a:endParaRPr lang="ru-RU" sz="1400" i="1" cap="small" dirty="0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683568" cy="692696"/>
          </a:xfrm>
          <a:ln>
            <a:noFill/>
          </a:ln>
        </p:spPr>
        <p:txBody>
          <a:bodyPr/>
          <a:lstStyle/>
          <a:p>
            <a:fld id="{9A8188FC-319E-4CC0-9D5E-C7C20CE1F889}" type="slidenum">
              <a:rPr lang="ru-RU" sz="1600" b="1" smtClean="0">
                <a:solidFill>
                  <a:schemeClr val="bg1"/>
                </a:solidFill>
              </a:rPr>
              <a:pPr/>
              <a:t>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76982"/>
            <a:ext cx="8064897" cy="491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68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59" y="44624"/>
            <a:ext cx="7903311" cy="621588"/>
          </a:xfrm>
        </p:spPr>
        <p:txBody>
          <a:bodyPr/>
          <a:lstStyle/>
          <a:p>
            <a:r>
              <a:rPr lang="ru-RU" sz="3200" dirty="0" smtClean="0"/>
              <a:t>Загрузка мощностей и сбережения д</a:t>
            </a:r>
            <a:r>
              <a:rPr lang="en-US" sz="3200" dirty="0" smtClean="0"/>
              <a:t>/</a:t>
            </a:r>
            <a:r>
              <a:rPr lang="ru-RU" sz="3200" dirty="0" smtClean="0"/>
              <a:t>х в США</a:t>
            </a:r>
            <a:endParaRPr lang="ru-RU" sz="32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664766"/>
            <a:ext cx="7632848" cy="676001"/>
            <a:chOff x="395536" y="664766"/>
            <a:chExt cx="7632848" cy="676001"/>
          </a:xfrm>
        </p:grpSpPr>
        <p:sp>
          <p:nvSpPr>
            <p:cNvPr id="5" name="Подзаголовок 2"/>
            <p:cNvSpPr txBox="1">
              <a:spLocks/>
            </p:cNvSpPr>
            <p:nvPr/>
          </p:nvSpPr>
          <p:spPr>
            <a:xfrm>
              <a:off x="395536" y="664766"/>
              <a:ext cx="7632848" cy="6760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small" dirty="0" smtClean="0">
                  <a:solidFill>
                    <a:schemeClr val="tx2"/>
                  </a:solidFill>
                </a:rPr>
                <a:t>Резкое снижение нормы личного сбережения в США – признак серьезных структурных изменений в поведении домохозяйств</a:t>
              </a:r>
              <a:endParaRPr lang="ru-RU" sz="2000" cap="small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395536" y="664767"/>
              <a:ext cx="76328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одзаголовок 2"/>
          <p:cNvSpPr txBox="1">
            <a:spLocks/>
          </p:cNvSpPr>
          <p:nvPr/>
        </p:nvSpPr>
        <p:spPr>
          <a:xfrm>
            <a:off x="395535" y="6511392"/>
            <a:ext cx="7792117" cy="39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i="1" cap="small" dirty="0" smtClean="0"/>
              <a:t>Источник: Григорьев Л., Иващенко А. Теория цикла под ударом кризиса </a:t>
            </a:r>
            <a:r>
              <a:rPr lang="en-US" sz="1400" i="1" cap="small" dirty="0" smtClean="0"/>
              <a:t>// </a:t>
            </a:r>
            <a:r>
              <a:rPr lang="ru-RU" sz="1400" i="1" cap="small" dirty="0" smtClean="0"/>
              <a:t>Вопросы Экономики. №10. 2010</a:t>
            </a:r>
            <a:endParaRPr lang="ru-RU" sz="1400" i="1" cap="small" dirty="0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683568" cy="692696"/>
          </a:xfrm>
          <a:ln>
            <a:noFill/>
          </a:ln>
        </p:spPr>
        <p:txBody>
          <a:bodyPr/>
          <a:lstStyle/>
          <a:p>
            <a:fld id="{9A8188FC-319E-4CC0-9D5E-C7C20CE1F889}" type="slidenum">
              <a:rPr lang="ru-RU" sz="1600" b="1" smtClean="0">
                <a:solidFill>
                  <a:schemeClr val="bg1"/>
                </a:solidFill>
              </a:rPr>
              <a:pPr/>
              <a:t>8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915" y="1414388"/>
            <a:ext cx="8027356" cy="489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140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60" y="44624"/>
            <a:ext cx="7620000" cy="621588"/>
          </a:xfrm>
        </p:spPr>
        <p:txBody>
          <a:bodyPr/>
          <a:lstStyle/>
          <a:p>
            <a:r>
              <a:rPr lang="ru-RU" sz="3200" dirty="0" smtClean="0"/>
              <a:t>Цены на нефть и колебания ВВП США</a:t>
            </a:r>
            <a:endParaRPr lang="ru-RU" sz="32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95536" y="664766"/>
            <a:ext cx="7632848" cy="676001"/>
            <a:chOff x="395536" y="664766"/>
            <a:chExt cx="7632848" cy="676001"/>
          </a:xfrm>
        </p:grpSpPr>
        <p:sp>
          <p:nvSpPr>
            <p:cNvPr id="5" name="Подзаголовок 2"/>
            <p:cNvSpPr txBox="1">
              <a:spLocks/>
            </p:cNvSpPr>
            <p:nvPr/>
          </p:nvSpPr>
          <p:spPr>
            <a:xfrm>
              <a:off x="395536" y="664766"/>
              <a:ext cx="7632848" cy="6760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small" dirty="0" smtClean="0">
                  <a:solidFill>
                    <a:schemeClr val="tx2"/>
                  </a:solidFill>
                </a:rPr>
                <a:t>Колебания цен ресурсов и изменения стратегических приоритетов в глобальном контексте не всегда находят отражение в исследованиях</a:t>
              </a:r>
              <a:endParaRPr lang="ru-RU" sz="2000" cap="small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395536" y="664767"/>
              <a:ext cx="76328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одзаголовок 2"/>
          <p:cNvSpPr txBox="1">
            <a:spLocks/>
          </p:cNvSpPr>
          <p:nvPr/>
        </p:nvSpPr>
        <p:spPr>
          <a:xfrm>
            <a:off x="395535" y="6511392"/>
            <a:ext cx="7792117" cy="39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i="1" cap="small" dirty="0" smtClean="0"/>
              <a:t>Источник: Григорьев Л., Иващенко А. Теория цикла под ударом кризиса </a:t>
            </a:r>
            <a:r>
              <a:rPr lang="en-US" sz="1400" i="1" cap="small" dirty="0" smtClean="0"/>
              <a:t>// </a:t>
            </a:r>
            <a:r>
              <a:rPr lang="ru-RU" sz="1400" i="1" cap="small" dirty="0" smtClean="0"/>
              <a:t>Вопросы Экономики. №10. 2010</a:t>
            </a:r>
            <a:endParaRPr lang="ru-RU" sz="1400" i="1" cap="small" dirty="0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683568" cy="692696"/>
          </a:xfrm>
          <a:ln>
            <a:noFill/>
          </a:ln>
        </p:spPr>
        <p:txBody>
          <a:bodyPr/>
          <a:lstStyle/>
          <a:p>
            <a:fld id="{9A8188FC-319E-4CC0-9D5E-C7C20CE1F889}" type="slidenum">
              <a:rPr lang="ru-RU" sz="1600" b="1" smtClean="0">
                <a:solidFill>
                  <a:schemeClr val="bg1"/>
                </a:solidFill>
              </a:rPr>
              <a:pPr/>
              <a:t>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66" y="1269884"/>
            <a:ext cx="7951387" cy="519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09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1470</TotalTime>
  <Words>1214</Words>
  <Application>Microsoft Office PowerPoint</Application>
  <PresentationFormat>Экран (4:3)</PresentationFormat>
  <Paragraphs>287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Соседство</vt:lpstr>
      <vt:lpstr>США: реальный ВВП (трлн. долл. 2005 г.)</vt:lpstr>
      <vt:lpstr>Динамика реальных цен на основные сырьевые товары,  2007 г. =100, 1901-2010 </vt:lpstr>
      <vt:lpstr>Ранние теории делового цикла</vt:lpstr>
      <vt:lpstr>Методика измерения делового цикла</vt:lpstr>
      <vt:lpstr>Датировка делового цикла в США</vt:lpstr>
      <vt:lpstr>Функция отклика на эталонный шок</vt:lpstr>
      <vt:lpstr>Уровень и длительность безработицы в США</vt:lpstr>
      <vt:lpstr>Загрузка мощностей и сбережения д/х в США</vt:lpstr>
      <vt:lpstr>Цены на нефть и колебания ВВП США</vt:lpstr>
      <vt:lpstr>Объемы ВВП мира, Росси и Китая</vt:lpstr>
      <vt:lpstr>Слайд 11</vt:lpstr>
      <vt:lpstr>Выделение однородных периодов</vt:lpstr>
      <vt:lpstr>Выделение однородных периодов / США (1)</vt:lpstr>
      <vt:lpstr>Выделение однородных периодов / США (2)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Деловые циклы</dc:title>
  <dc:creator>Иващенко</dc:creator>
  <cp:lastModifiedBy>Леонид Григорьев</cp:lastModifiedBy>
  <cp:revision>111</cp:revision>
  <dcterms:created xsi:type="dcterms:W3CDTF">2012-08-20T16:26:02Z</dcterms:created>
  <dcterms:modified xsi:type="dcterms:W3CDTF">2012-12-23T11:35:56Z</dcterms:modified>
</cp:coreProperties>
</file>