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343" r:id="rId3"/>
    <p:sldId id="350" r:id="rId4"/>
    <p:sldId id="367" r:id="rId5"/>
    <p:sldId id="349" r:id="rId6"/>
    <p:sldId id="361" r:id="rId7"/>
    <p:sldId id="360" r:id="rId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аиса Козлова" initials="РК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902"/>
    <a:srgbClr val="F29401"/>
    <a:srgbClr val="F59201"/>
    <a:srgbClr val="00A950"/>
    <a:srgbClr val="909090"/>
    <a:srgbClr val="C1FBDF"/>
    <a:srgbClr val="666699"/>
    <a:srgbClr val="705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22" autoAdjust="0"/>
    <p:restoredTop sz="98600" autoAdjust="0"/>
  </p:normalViewPr>
  <p:slideViewPr>
    <p:cSldViewPr>
      <p:cViewPr varScale="1">
        <p:scale>
          <a:sx n="90" d="100"/>
          <a:sy n="90" d="100"/>
        </p:scale>
        <p:origin x="160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6"/>
    </p:cViewPr>
  </p:sorterViewPr>
  <p:notesViewPr>
    <p:cSldViewPr>
      <p:cViewPr varScale="1">
        <p:scale>
          <a:sx n="101" d="100"/>
          <a:sy n="101" d="100"/>
        </p:scale>
        <p:origin x="-2604" y="-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039A8F2-9ED2-48B0-B01E-96A440563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81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08720"/>
            <a:ext cx="9144000" cy="432048"/>
          </a:xfrm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2" descr="I:\belova_work\2010\Corporate_style\Logo\logo_2012\vocord_ru_curve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146735"/>
            <a:ext cx="2880320" cy="87455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6430963" cy="504056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59" y="1412776"/>
            <a:ext cx="7920881" cy="4680519"/>
          </a:xfrm>
        </p:spPr>
        <p:txBody>
          <a:bodyPr/>
          <a:lstStyle>
            <a:lvl1pPr>
              <a:lnSpc>
                <a:spcPts val="2200"/>
              </a:lnSpc>
              <a:spcBef>
                <a:spcPts val="1000"/>
              </a:spcBef>
              <a:defRPr sz="2400"/>
            </a:lvl1pPr>
            <a:lvl2pPr>
              <a:lnSpc>
                <a:spcPts val="1800"/>
              </a:lnSpc>
              <a:defRPr sz="2000"/>
            </a:lvl2pPr>
            <a:lvl3pPr>
              <a:lnSpc>
                <a:spcPts val="1600"/>
              </a:lnSpc>
              <a:defRPr sz="1800"/>
            </a:lvl3pPr>
            <a:lvl4pPr>
              <a:lnSpc>
                <a:spcPts val="1600"/>
              </a:lnSpc>
              <a:defRPr sz="1600"/>
            </a:lvl4pPr>
            <a:lvl5pPr>
              <a:lnSpc>
                <a:spcPts val="1400"/>
              </a:lnSpc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923928" y="6453336"/>
            <a:ext cx="4751734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www.vocord.ru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9B9EE-A0A8-4310-915F-E4DA4710BA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 hasCustomPrompt="1"/>
          </p:nvPr>
        </p:nvSpPr>
        <p:spPr>
          <a:xfrm>
            <a:off x="252165" y="764704"/>
            <a:ext cx="5832003" cy="576064"/>
          </a:xfrm>
        </p:spPr>
        <p:txBody>
          <a:bodyPr/>
          <a:lstStyle>
            <a:lvl1pPr>
              <a:buNone/>
              <a:defRPr sz="2800" baseline="0">
                <a:latin typeface="Franklin Gothic Demi" pitchFamily="34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6430963" cy="504056"/>
          </a:xfrm>
        </p:spPr>
        <p:txBody>
          <a:bodyPr/>
          <a:lstStyle>
            <a:lvl1pPr>
              <a:defRPr>
                <a:solidFill>
                  <a:srgbClr val="00A95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052512"/>
            <a:ext cx="7848873" cy="50407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923928" y="6453337"/>
            <a:ext cx="4751734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www.vocord.ru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A119D-9099-43FD-AA10-3A6BCB01C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>
            <a:lvl1pPr>
              <a:defRPr>
                <a:solidFill>
                  <a:srgbClr val="00A950"/>
                </a:solidFill>
                <a:latin typeface="Franklin Gothic Dem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4221088"/>
            <a:ext cx="4392488" cy="141771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Franklin Gothic Dem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54E603-F930-489A-83A8-3D8F6FE4791C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2626-9E2C-4C64-B0EA-5B21192B50D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I:\belova_work\2010\Corporate_style\Logo\logo_2012\vocord_ru_curve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146735"/>
            <a:ext cx="2880320" cy="8745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885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88641"/>
            <a:ext cx="6430963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0792" y="6453336"/>
            <a:ext cx="1655664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www.vocord.ru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6456" y="6453336"/>
            <a:ext cx="467544" cy="288031"/>
          </a:xfrm>
          <a:prstGeom prst="rect">
            <a:avLst/>
          </a:prstGeom>
          <a:solidFill>
            <a:srgbClr val="00A9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9F61772-1EE1-457D-B735-7A8ABF1969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765175"/>
            <a:ext cx="9144000" cy="6080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43000">
                <a:schemeClr val="bg1">
                  <a:alpha val="36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765175"/>
            <a:ext cx="7019925" cy="46038"/>
          </a:xfrm>
          <a:prstGeom prst="rect">
            <a:avLst/>
          </a:prstGeom>
          <a:solidFill>
            <a:srgbClr val="F580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224" tIns="50612" rIns="101224" bIns="50612" anchor="ctr"/>
          <a:lstStyle/>
          <a:p>
            <a:pPr algn="ctr">
              <a:defRPr/>
            </a:pPr>
            <a:endParaRPr lang="ru-RU" dirty="0">
              <a:solidFill>
                <a:srgbClr val="09914A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flipV="1">
            <a:off x="6932613" y="765175"/>
            <a:ext cx="2211387" cy="460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224" tIns="50612" rIns="101224" bIns="50612" anchor="ctr"/>
          <a:lstStyle/>
          <a:p>
            <a:pPr algn="ctr">
              <a:defRPr/>
            </a:pPr>
            <a:endParaRPr lang="ru-RU" dirty="0">
              <a:solidFill>
                <a:srgbClr val="09914A"/>
              </a:solidFill>
            </a:endParaRPr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559" y="1340768"/>
            <a:ext cx="7848873" cy="496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pic>
        <p:nvPicPr>
          <p:cNvPr id="10" name="Picture 2" descr="C:\Users\olga_b\Desktop\преза\logo_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381328"/>
            <a:ext cx="1301692" cy="42616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96" r:id="rId3"/>
    <p:sldLayoutId id="2147483698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A950"/>
          </a:solidFill>
          <a:latin typeface="Franklin Gothic Dem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B050"/>
          </a:solidFill>
          <a:latin typeface="Franklin Gothic Dem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B050"/>
          </a:solidFill>
          <a:latin typeface="Franklin Gothic Dem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B050"/>
          </a:solidFill>
          <a:latin typeface="Franklin Gothic Dem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B050"/>
          </a:solidFill>
          <a:latin typeface="Franklin Gothic Dem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A950"/>
        </a:buClr>
        <a:buFont typeface="Arial" pitchFamily="34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SzPct val="100000"/>
        <a:buFont typeface="Arial" pitchFamily="34" charset="0"/>
        <a:buChar char="■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59201"/>
        </a:buClr>
        <a:buFont typeface="Arial" pitchFamily="34" charset="0"/>
        <a:buChar char="●"/>
        <a:defRPr sz="1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Sequence%2003.mpeg" TargetMode="External"/><Relationship Id="rId2" Type="http://schemas.openxmlformats.org/officeDocument/2006/relationships/hyperlink" Target="Sequence%2002.mpeg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Sequence%2001.mpe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jpeg"/><Relationship Id="rId18" Type="http://schemas.openxmlformats.org/officeDocument/2006/relationships/image" Target="../media/image25.jpeg"/><Relationship Id="rId26" Type="http://schemas.openxmlformats.org/officeDocument/2006/relationships/image" Target="../media/image33.jpeg"/><Relationship Id="rId3" Type="http://schemas.openxmlformats.org/officeDocument/2006/relationships/image" Target="../media/image10.jpeg"/><Relationship Id="rId21" Type="http://schemas.openxmlformats.org/officeDocument/2006/relationships/image" Target="../media/image28.jpeg"/><Relationship Id="rId7" Type="http://schemas.openxmlformats.org/officeDocument/2006/relationships/image" Target="../media/image14.png"/><Relationship Id="rId12" Type="http://schemas.openxmlformats.org/officeDocument/2006/relationships/image" Target="../media/image19.jpeg"/><Relationship Id="rId17" Type="http://schemas.openxmlformats.org/officeDocument/2006/relationships/image" Target="../media/image24.gif"/><Relationship Id="rId25" Type="http://schemas.openxmlformats.org/officeDocument/2006/relationships/image" Target="../media/image32.jpeg"/><Relationship Id="rId2" Type="http://schemas.openxmlformats.org/officeDocument/2006/relationships/image" Target="../media/image9.jpeg"/><Relationship Id="rId16" Type="http://schemas.openxmlformats.org/officeDocument/2006/relationships/image" Target="../media/image23.jpeg"/><Relationship Id="rId20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png"/><Relationship Id="rId24" Type="http://schemas.openxmlformats.org/officeDocument/2006/relationships/image" Target="../media/image31.jpeg"/><Relationship Id="rId5" Type="http://schemas.openxmlformats.org/officeDocument/2006/relationships/image" Target="../media/image12.jpeg"/><Relationship Id="rId15" Type="http://schemas.openxmlformats.org/officeDocument/2006/relationships/image" Target="../media/image22.png"/><Relationship Id="rId23" Type="http://schemas.openxmlformats.org/officeDocument/2006/relationships/image" Target="../media/image30.jpeg"/><Relationship Id="rId10" Type="http://schemas.openxmlformats.org/officeDocument/2006/relationships/image" Target="../media/image17.jpeg"/><Relationship Id="rId19" Type="http://schemas.openxmlformats.org/officeDocument/2006/relationships/image" Target="../media/image26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Relationship Id="rId14" Type="http://schemas.openxmlformats.org/officeDocument/2006/relationships/image" Target="../media/image21.jpeg"/><Relationship Id="rId22" Type="http://schemas.openxmlformats.org/officeDocument/2006/relationships/image" Target="../media/image2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cord.ru/" TargetMode="External"/><Relationship Id="rId2" Type="http://schemas.openxmlformats.org/officeDocument/2006/relationships/hyperlink" Target="mailto:sales@vocord.r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97" y="620688"/>
            <a:ext cx="9143999" cy="1584176"/>
          </a:xfrm>
          <a:effectLst/>
        </p:spPr>
        <p:txBody>
          <a:bodyPr/>
          <a:lstStyle/>
          <a:p>
            <a:r>
              <a:rPr lang="ru-RU" sz="5400" b="1" kern="1200" dirty="0" smtClean="0"/>
              <a:t>Технологии </a:t>
            </a:r>
            <a:r>
              <a:rPr lang="en-US" sz="5400" b="1" kern="1200" dirty="0" smtClean="0"/>
              <a:t>VOCORD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для Города будущего</a:t>
            </a:r>
            <a:endParaRPr lang="ru-RU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 descr="K:\1_vocord\presentation\заставки\Untitleffdsd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8" y="2420888"/>
            <a:ext cx="9058113" cy="172819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8735888" cy="504056"/>
          </a:xfrm>
        </p:spPr>
        <p:txBody>
          <a:bodyPr/>
          <a:lstStyle/>
          <a:p>
            <a:r>
              <a:rPr lang="ru-RU" sz="2800" dirty="0" smtClean="0"/>
              <a:t>Тенденции сферы безопасности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www.vocord.ru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9B9EE-A0A8-4310-915F-E4DA4710BA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3424496"/>
            <a:ext cx="1631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Полицейские </a:t>
            </a:r>
            <a:endParaRPr lang="en-US" dirty="0" smtClean="0"/>
          </a:p>
          <a:p>
            <a:r>
              <a:rPr lang="ru-RU" dirty="0" smtClean="0"/>
              <a:t>функции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51620" y="1074661"/>
            <a:ext cx="6840760" cy="613514"/>
          </a:xfrm>
          <a:prstGeom prst="roundRect">
            <a:avLst/>
          </a:prstGeom>
          <a:solidFill>
            <a:srgbClr val="F26902"/>
          </a:solidFill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119675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Автоматизированные системы заменят человека:</a:t>
            </a:r>
          </a:p>
        </p:txBody>
      </p:sp>
      <p:pic>
        <p:nvPicPr>
          <p:cNvPr id="2050" name="Picture 2" descr="K:\1_vocord\презентация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974" y="2077085"/>
            <a:ext cx="1155195" cy="115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979712" y="574603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Прогностические </a:t>
            </a:r>
            <a:endParaRPr lang="en-US" dirty="0" smtClean="0"/>
          </a:p>
          <a:p>
            <a:r>
              <a:rPr lang="ru-RU" dirty="0" smtClean="0"/>
              <a:t>функции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851920" y="3424496"/>
            <a:ext cx="1631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Фискальные </a:t>
            </a:r>
            <a:endParaRPr lang="en-US" dirty="0" smtClean="0"/>
          </a:p>
          <a:p>
            <a:r>
              <a:rPr lang="ru-RU" dirty="0" smtClean="0"/>
              <a:t>функции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70414" y="3424496"/>
            <a:ext cx="1929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Аналитические </a:t>
            </a:r>
            <a:endParaRPr lang="en-US" dirty="0" smtClean="0"/>
          </a:p>
          <a:p>
            <a:r>
              <a:rPr lang="ru-RU" dirty="0" smtClean="0"/>
              <a:t>функции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76056" y="5746030"/>
            <a:ext cx="2030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Интерактивность </a:t>
            </a:r>
            <a:endParaRPr lang="ru-RU" dirty="0"/>
          </a:p>
        </p:txBody>
      </p:sp>
      <p:pic>
        <p:nvPicPr>
          <p:cNvPr id="2051" name="Picture 3" descr="K:\1_vocord\презентация\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709" y="4392471"/>
            <a:ext cx="1155195" cy="115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:\1_vocord\презентация\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767" y="4392471"/>
            <a:ext cx="1155195" cy="115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K:\1_vocord\презентация\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861" y="2077085"/>
            <a:ext cx="1155195" cy="115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K:\1_vocord\презентация\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077085"/>
            <a:ext cx="1155195" cy="115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77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115616" y="3717032"/>
            <a:ext cx="6840760" cy="2345199"/>
          </a:xfrm>
          <a:prstGeom prst="roundRect">
            <a:avLst/>
          </a:prstGeom>
          <a:solidFill>
            <a:srgbClr val="F26902"/>
          </a:solidFill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115616" y="1124744"/>
            <a:ext cx="6840760" cy="2345199"/>
          </a:xfrm>
          <a:prstGeom prst="roundRect">
            <a:avLst/>
          </a:prstGeom>
          <a:solidFill>
            <a:srgbClr val="00A950"/>
          </a:solidFill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www.vocord.ru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119D-9099-43FD-AA10-3A6BCB01C3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51520" y="116632"/>
            <a:ext cx="48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00A950"/>
                </a:solidFill>
                <a:latin typeface="Franklin Gothic Demi" pitchFamily="34" charset="0"/>
                <a:ea typeface="+mj-ea"/>
                <a:cs typeface="+mj-cs"/>
              </a:rPr>
              <a:t>Что </a:t>
            </a:r>
            <a:r>
              <a:rPr lang="ru-RU" sz="2800" dirty="0" smtClean="0">
                <a:solidFill>
                  <a:srgbClr val="00A950"/>
                </a:solidFill>
                <a:latin typeface="Franklin Gothic Demi" pitchFamily="34" charset="0"/>
                <a:ea typeface="+mj-ea"/>
                <a:cs typeface="+mj-cs"/>
              </a:rPr>
              <a:t>могут </a:t>
            </a:r>
            <a:r>
              <a:rPr lang="ru-RU" sz="2800" dirty="0">
                <a:solidFill>
                  <a:srgbClr val="00A950"/>
                </a:solidFill>
                <a:latin typeface="Franklin Gothic Demi" pitchFamily="34" charset="0"/>
                <a:ea typeface="+mj-ea"/>
                <a:cs typeface="+mj-cs"/>
              </a:rPr>
              <a:t>«умные» </a:t>
            </a:r>
            <a:r>
              <a:rPr lang="ru-RU" sz="2800" dirty="0" smtClean="0">
                <a:solidFill>
                  <a:srgbClr val="00A950"/>
                </a:solidFill>
                <a:latin typeface="Franklin Gothic Demi" pitchFamily="34" charset="0"/>
                <a:ea typeface="+mj-ea"/>
                <a:cs typeface="+mj-cs"/>
              </a:rPr>
              <a:t>системы:</a:t>
            </a:r>
            <a:endParaRPr lang="ru-RU" sz="2800" dirty="0">
              <a:solidFill>
                <a:srgbClr val="00A950"/>
              </a:solidFill>
              <a:latin typeface="Franklin Gothic Demi" pitchFamily="34" charset="0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3688" y="1340768"/>
            <a:ext cx="604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Для транспортной системы:</a:t>
            </a:r>
            <a:r>
              <a:rPr lang="ru-RU" dirty="0" smtClean="0"/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>
                <a:solidFill>
                  <a:schemeClr val="bg1"/>
                </a:solidFill>
              </a:rPr>
              <a:t>Ф</a:t>
            </a:r>
            <a:r>
              <a:rPr lang="ru-RU" dirty="0" smtClean="0">
                <a:solidFill>
                  <a:schemeClr val="bg1"/>
                </a:solidFill>
              </a:rPr>
              <a:t>иксация нарушения на дорогах и парковках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>
                <a:solidFill>
                  <a:schemeClr val="bg1"/>
                </a:solidFill>
              </a:rPr>
              <a:t>С</a:t>
            </a:r>
            <a:r>
              <a:rPr lang="ru-RU" dirty="0" smtClean="0">
                <a:solidFill>
                  <a:schemeClr val="bg1"/>
                </a:solidFill>
              </a:rPr>
              <a:t>татистика дорожного движения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Детектирование инцидентов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ИТС: управление светофорами, оперативное информирование и пр.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3688" y="4012468"/>
            <a:ext cx="6120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Для общественной безопасности: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Розыск подозреваемых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Проведение расследований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Контроль доступа на охраняемые объекты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Автоматизация работы и контроль передвижений на государственных границах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9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8807896" cy="504056"/>
          </a:xfrm>
        </p:spPr>
        <p:txBody>
          <a:bodyPr/>
          <a:lstStyle/>
          <a:p>
            <a:r>
              <a:rPr lang="ru-RU" sz="2800" dirty="0" err="1" smtClean="0"/>
              <a:t>Демо</a:t>
            </a:r>
            <a:r>
              <a:rPr lang="ru-RU" sz="2800" dirty="0" smtClean="0"/>
              <a:t> ролики</a:t>
            </a:r>
            <a:endParaRPr lang="ru-R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www.vocord.ru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119D-9099-43FD-AA10-3A6BCB01C3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Прямоугольный треугольник 7"/>
          <p:cNvSpPr/>
          <p:nvPr/>
        </p:nvSpPr>
        <p:spPr>
          <a:xfrm rot="783295" flipH="1" flipV="1">
            <a:off x="5917662" y="1183369"/>
            <a:ext cx="1014084" cy="26228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412776"/>
            <a:ext cx="46657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2" action="ppaction://hlinkfile"/>
              </a:rPr>
              <a:t>Фиксация нарушений </a:t>
            </a:r>
            <a:r>
              <a:rPr lang="ru-RU" dirty="0" smtClean="0">
                <a:hlinkClick r:id="rId2" action="ppaction://hlinkfile"/>
              </a:rPr>
              <a:t>ПДД</a:t>
            </a:r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Интеллектуальная транспортная система</a:t>
            </a:r>
            <a:endParaRPr lang="ru-RU" dirty="0" smtClean="0"/>
          </a:p>
          <a:p>
            <a:r>
              <a:rPr lang="ru-RU" dirty="0" smtClean="0">
                <a:hlinkClick r:id="rId4" action="ppaction://hlinkfile"/>
              </a:rPr>
              <a:t>Распознавание лиц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31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7511752" cy="504056"/>
          </a:xfrm>
        </p:spPr>
        <p:txBody>
          <a:bodyPr/>
          <a:lstStyle/>
          <a:p>
            <a:r>
              <a:rPr lang="ru-RU" sz="2800" dirty="0"/>
              <a:t>На системах </a:t>
            </a:r>
            <a:r>
              <a:rPr lang="en-US" sz="2800" dirty="0"/>
              <a:t>VOCORD</a:t>
            </a:r>
            <a:r>
              <a:rPr lang="ru-RU" sz="2800" dirty="0"/>
              <a:t> работают: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www.vocord.ru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9B9EE-A0A8-4310-915F-E4DA4710BA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122" name="Picture 2" descr="C:\Users\anna.gureeva\Desktop\Клиенты\конечные клиенты\логотипы\единая справочная служб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609" y="1205017"/>
            <a:ext cx="1405857" cy="105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nna.gureeva\Desktop\Клиенты\конечные клиенты\логотипы\космодром плесецк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005" y="4479763"/>
            <a:ext cx="759866" cy="67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nna.gureeva\Desktop\Клиенты\конечные клиенты\логотипы\логотип для всех гэс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845627"/>
            <a:ext cx="1389882" cy="42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anna.gureeva\Desktop\Клиенты\конечные клиенты\логотипы\МВД РФ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748" y="2679491"/>
            <a:ext cx="1421452" cy="79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anna.gureeva\Desktop\Клиенты\конечные клиенты\логотипы\мегафон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117" y="3100186"/>
            <a:ext cx="1538970" cy="1151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anna.gureeva\Desktop\Клиенты\конечные клиенты\логотипы\метрополитен г. самара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496" y="3110490"/>
            <a:ext cx="721392" cy="72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Users\anna.gureeva\Desktop\Клиенты\конечные клиенты\логотипы\мрск центра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893" y="3491679"/>
            <a:ext cx="1201984" cy="119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Users\anna.gureeva\Desktop\Клиенты\конечные клиенты\логотипы\мчс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04" y="2734653"/>
            <a:ext cx="680513" cy="91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C:\Users\anna.gureeva\Desktop\Клиенты\конечные клиенты\логотипы\новатэк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565" y="5756333"/>
            <a:ext cx="1240958" cy="77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C:\Users\anna.gureeva\Desktop\Клиенты\конечные клиенты\логотипы\рао еэс россии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183" y="1703428"/>
            <a:ext cx="1343791" cy="134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C:\Users\anna.gureeva\Desktop\Клиенты\конечные клиенты\логотипы\росатом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439" y="1622012"/>
            <a:ext cx="1105368" cy="110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Picture 13" descr="C:\Users\anna.gureeva\Desktop\Клиенты\конечные клиенты\логотипы\росграница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60" y="1190923"/>
            <a:ext cx="1080342" cy="108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C:\Users\anna.gureeva\Desktop\Клиенты\конечные клиенты\логотипы\ртяц внииф им забабахина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269" y="4560258"/>
            <a:ext cx="1052432" cy="47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 descr="C:\Users\anna.gureeva\Desktop\Клиенты\конечные клиенты\логотипы\русал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458" y="5564925"/>
            <a:ext cx="1380352" cy="746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C:\Users\anna.gureeva\Desktop\Клиенты\конечные клиенты\логотипы\согаз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219" y="5390582"/>
            <a:ext cx="1397529" cy="920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17" descr="C:\Users\anna.gureeva\Desktop\Клиенты\конечные клиенты\логотипы\тнк bp.gi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" y="4779503"/>
            <a:ext cx="922858" cy="74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C:\Users\anna.gureeva\Desktop\Клиенты\конечные клиенты\логотипы\федеральная сетевая компания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784" y="5130120"/>
            <a:ext cx="1679688" cy="89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9" name="Picture 19" descr="C:\Users\anna.gureeva\Desktop\Клиенты\конечные клиенты\логотипы\экспертно-криминалистический центр мвд россии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97308"/>
            <a:ext cx="987719" cy="147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 descr="C:\Users\anna.gureeva\Desktop\Клиенты\конечные клиенты\логотипы\siemens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611" y="4235418"/>
            <a:ext cx="1874116" cy="43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1" name="Picture 21" descr="C:\Users\anna.gureeva\Desktop\Клиенты\конечные клиенты\логотипы\билайн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551" y="1180350"/>
            <a:ext cx="1231176" cy="97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2" name="Picture 22" descr="C:\Users\anna.gureeva\Desktop\Клиенты\конечные клиенты\логотипы\газпромбанк.jp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049" y="2664489"/>
            <a:ext cx="1059727" cy="73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3" name="Picture 23" descr="C:\Users\anna.gureeva\Desktop\Клиенты\конечные клиенты\логотипы\wilstream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34" y="5857639"/>
            <a:ext cx="1170184" cy="28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4" name="Picture 24" descr="C:\Users\anna.gureeva\Desktop\Клиенты\конечные клиенты\логотипы\банк москвы.jp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629" y="2920221"/>
            <a:ext cx="596870" cy="15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6" name="Picture 26" descr="C:\Users\anna.gureeva\Desktop\Клиенты\конечные клиенты\логотипы\евразийский банк развития.jpe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157" y="3646011"/>
            <a:ext cx="966942" cy="295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7" name="Picture 27" descr="C:\Users\anna.gureeva\Desktop\Фото\barclays--partner_300x64.jp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46" y="4221088"/>
            <a:ext cx="1418373" cy="30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31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dirty="0"/>
              <a:t>О компании </a:t>
            </a:r>
            <a:r>
              <a:rPr lang="ru-RU" dirty="0" err="1"/>
              <a:t>Вокорд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892480" cy="3816424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dirty="0" smtClean="0"/>
              <a:t>С 1999 года на рынке безопасности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dirty="0" smtClean="0"/>
              <a:t>Технологический лидер рынка видеонаблюдения, специализирующийся на задачах распознавания образов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dirty="0" smtClean="0"/>
              <a:t>Поддержка открытых международных стандартов – </a:t>
            </a:r>
            <a:r>
              <a:rPr lang="en-US" sz="2000" dirty="0"/>
              <a:t>ONVIF, AIA, </a:t>
            </a:r>
            <a:r>
              <a:rPr lang="en-US" sz="2000" dirty="0" smtClean="0"/>
              <a:t>PSIA</a:t>
            </a:r>
            <a:endParaRPr lang="ru-RU" sz="20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dirty="0" smtClean="0"/>
              <a:t>Резидент Фонда «</a:t>
            </a:r>
            <a:r>
              <a:rPr lang="ru-RU" sz="2000" dirty="0" err="1" smtClean="0"/>
              <a:t>Сколково</a:t>
            </a:r>
            <a:r>
              <a:rPr lang="ru-RU" sz="2000" dirty="0" smtClean="0"/>
              <a:t>»</a:t>
            </a:r>
            <a:r>
              <a:rPr lang="ru-RU" sz="2000" dirty="0"/>
              <a:t>,</a:t>
            </a:r>
            <a:r>
              <a:rPr lang="en-US" sz="2000" dirty="0" smtClean="0"/>
              <a:t> </a:t>
            </a:r>
            <a:r>
              <a:rPr lang="ru-RU" sz="2000" dirty="0" smtClean="0"/>
              <a:t>участник Русского биометрического общества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dirty="0" smtClean="0"/>
              <a:t>Штат – более 120 специалистов, 80% из них - инженеры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ru-RU" sz="20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www.vocord.ru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9B9EE-A0A8-4310-915F-E4DA4710BA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 descr="\\LINOLEUM2\Marketing\74. Ассоциации_Сообщества\AIA\AIA_Logo_s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113120"/>
            <a:ext cx="1224136" cy="39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LINOLEUM2\Marketing\74. Ассоциации_Сообщества\ONVIF\member_of_onvi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675" y="4882142"/>
            <a:ext cx="1872208" cy="85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LINOLEUM2\Marketing\74. Ассоциации_Сообщества\PSIA\PSIA_logo_s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013176"/>
            <a:ext cx="1708745" cy="56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Y:\74. Ассоциации, сообщества и пр\СКОЛКОВО\Фирменный стиль Сколково\Sk_resident2r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43513"/>
            <a:ext cx="911549" cy="64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073919"/>
            <a:ext cx="1691233" cy="51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28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92080" y="3933383"/>
            <a:ext cx="34563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Компания </a:t>
            </a:r>
            <a:r>
              <a:rPr lang="ru-RU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Вокорд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1"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123298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Россия, Москва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1"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ул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. Маршала Бирюзова,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д.1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1">
              <a:defRPr/>
            </a:pP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1"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Тел.: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+7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(495)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787-26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26</a:t>
            </a:r>
          </a:p>
          <a:p>
            <a:pPr marL="0" lvl="1"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E-mail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sales@vocord.ru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1"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Сайт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www.vocord.ru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844824"/>
            <a:ext cx="68082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4400" kern="0" dirty="0" smtClean="0">
                <a:solidFill>
                  <a:srgbClr val="00A950"/>
                </a:solidFill>
                <a:latin typeface="Franklin Gothic Demi" pitchFamily="34" charset="0"/>
              </a:rPr>
              <a:t>C </a:t>
            </a:r>
            <a:r>
              <a:rPr lang="ru-RU" sz="4400" kern="0" dirty="0" smtClean="0">
                <a:solidFill>
                  <a:srgbClr val="00A950"/>
                </a:solidFill>
                <a:latin typeface="Franklin Gothic Demi" pitchFamily="34" charset="0"/>
              </a:rPr>
              <a:t>нами можно связаться:</a:t>
            </a:r>
            <a:endParaRPr lang="ru-RU" sz="4400" dirty="0"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7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CORD - Шаблон презентации v1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VOCORD - Шаблон презентации v1</Template>
  <TotalTime>20977</TotalTime>
  <Words>171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Franklin Gothic Demi</vt:lpstr>
      <vt:lpstr>Wingdings</vt:lpstr>
      <vt:lpstr>VOCORD - Шаблон презентации v1</vt:lpstr>
      <vt:lpstr>Технологии VOCORD для Города будущего</vt:lpstr>
      <vt:lpstr>Тенденции сферы безопасности</vt:lpstr>
      <vt:lpstr>Презентация PowerPoint</vt:lpstr>
      <vt:lpstr>Демо ролики</vt:lpstr>
      <vt:lpstr>На системах VOCORD работают:</vt:lpstr>
      <vt:lpstr>О компании Вокорд</vt:lpstr>
      <vt:lpstr>Презентация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Tahion 2.0</dc:title>
  <dc:creator>shvili</dc:creator>
  <cp:lastModifiedBy>shvili</cp:lastModifiedBy>
  <cp:revision>168</cp:revision>
  <dcterms:created xsi:type="dcterms:W3CDTF">2010-08-31T15:34:16Z</dcterms:created>
  <dcterms:modified xsi:type="dcterms:W3CDTF">2014-11-13T08:39:02Z</dcterms:modified>
</cp:coreProperties>
</file>