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75" r:id="rId7"/>
    <p:sldId id="276" r:id="rId8"/>
    <p:sldId id="273" r:id="rId9"/>
    <p:sldId id="271" r:id="rId10"/>
    <p:sldId id="272" r:id="rId11"/>
    <p:sldId id="274" r:id="rId12"/>
    <p:sldId id="277" r:id="rId13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0" y="2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1C5C4A-2116-4BF9-8385-4195DAC4256E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FA4A3E-75D6-4DBE-BD05-1AE83F608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Вольное историческое общество</a:t>
            </a:r>
            <a:endParaRPr lang="ru-RU" sz="72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093" y="395391"/>
            <a:ext cx="2309965" cy="188517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016224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390"/>
            <a:ext cx="2371284" cy="18851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37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66" y="188640"/>
            <a:ext cx="7756263" cy="1054250"/>
          </a:xfrm>
        </p:spPr>
        <p:txBody>
          <a:bodyPr/>
          <a:lstStyle/>
          <a:p>
            <a:r>
              <a:rPr lang="ru-RU" dirty="0" smtClean="0"/>
              <a:t>Совет ВИО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39552" y="1268760"/>
            <a:ext cx="8496944" cy="547260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28 февраля 2014 г. на учредительном заседании Вольного исторического общества избран Совет общества, уполномоченный вести его дела до созыва конференции, в составе 11 членов ВИО: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1.	Анисимов Евгений Викторович, доктор исторических наук, профессор, ординарный профессор и научный руководитель исторического факультета НИУ ВШЭ (Санкт-Петербургский филиал), профессор Европейского Университета в СПб, главный научный сотрудник Санкт-Петербургского института истории РАН.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2.	Данилевский Игорь Николаевич, доктор исторических наук, заведующий кафедрой истории идей и методологии исторической науки НИУ ВШЭ.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3.	Дятлов Виктор Иннокентьевич, доктор исторических наук, профессор кафедры мировой истории и международных отношений Иркутского государственного университета.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4.	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Иванчик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Аскольд Игоревич, доктор исторических наук, член-корреспондент РАН, научный руководитель Отдела сравнительного изучения древних цивилизаций Института всеобщей истории РАН.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5.	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Кацва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Леонид Александрович, учитель истории Московской гимназии на Юго-Западе №1543, автор учебников и пособий.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6.	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Курилла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Иван Иванович, доктор исторических наук, профессор, заведующий кафедрой международных отношений и зарубежного регионоведения Волгоградского государственного университета.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7.	Миллер Алексей Ильич, доктор исторических наук, профессор Европейского университета в Санкт-Петербурге, приглашенный профессор Центрально-европейского университета.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8.	Мироненко Сергей Владимирович, доктор исторических наук, директор Государственного архива РФ, заведующий кафедрой исторического факультета МГУ им. М. В. Ломоносова.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9.	Морозов Константин Николаевич, доктор исторических наук, профессор кафедры гуманитарных дисциплин ФГУ Российской академии народного хозяйства и государственной службы при Президенте РФ, заместитель председателя Совета Научно-информационного и просветительского центра «Мемориал» и член Правления общества «Московский Мемориал».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10.	Соколов Никита Павлович, кандидат исторических наук, шеф-редактор журнала «Отечественные записки»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11.	Уваров Павел Юрьевич, доктор исторических наук, член-корреспондент РАН, профессор НИУ ВШЭ.</a:t>
            </a: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12.         Рубцов Александр Вадимович, член КГИ, руководитель Центра исследований идеологических процессов Института философии РАН. </a:t>
            </a:r>
          </a:p>
          <a:p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668" y="2276872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895D1D"/>
                </a:solidFill>
              </a:rPr>
              <a:t>Ведение сайта Общества, связанного с сайтом КГИ,  в том числе оперативные </a:t>
            </a:r>
            <a:r>
              <a:rPr lang="ru-RU" sz="1600" b="1" dirty="0">
                <a:solidFill>
                  <a:srgbClr val="895D1D"/>
                </a:solidFill>
              </a:rPr>
              <a:t>комментарии и </a:t>
            </a:r>
            <a:r>
              <a:rPr lang="ru-RU" sz="1600" b="1" dirty="0" smtClean="0">
                <a:solidFill>
                  <a:srgbClr val="895D1D"/>
                </a:solidFill>
              </a:rPr>
              <a:t>экспертные досье по актуальным проблемам исторического сознания </a:t>
            </a: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895D1D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895D1D"/>
                </a:solidFill>
              </a:rPr>
              <a:t>Публичные </a:t>
            </a:r>
            <a:r>
              <a:rPr lang="ru-RU" sz="1600" b="1" dirty="0" smtClean="0">
                <a:solidFill>
                  <a:srgbClr val="895D1D"/>
                </a:solidFill>
              </a:rPr>
              <a:t>лекции, дебаты, круглые столы, семинары, конференции </a:t>
            </a: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895D1D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895D1D"/>
                </a:solidFill>
              </a:rPr>
              <a:t>Лекционные </a:t>
            </a:r>
            <a:r>
              <a:rPr lang="ru-RU" sz="1600" b="1" dirty="0" smtClean="0">
                <a:solidFill>
                  <a:srgbClr val="895D1D"/>
                </a:solidFill>
              </a:rPr>
              <a:t>программы, в том числе </a:t>
            </a:r>
            <a:r>
              <a:rPr lang="ru-RU" sz="1600" b="1" dirty="0">
                <a:solidFill>
                  <a:srgbClr val="895D1D"/>
                </a:solidFill>
              </a:rPr>
              <a:t>совместно с Гражданским университетом </a:t>
            </a:r>
            <a:r>
              <a:rPr lang="ru-RU" sz="1600" b="1" dirty="0" smtClean="0">
                <a:solidFill>
                  <a:srgbClr val="895D1D"/>
                </a:solidFill>
              </a:rPr>
              <a:t>КГИ</a:t>
            </a: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895D1D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895D1D"/>
                </a:solidFill>
              </a:rPr>
              <a:t>Издание </a:t>
            </a:r>
            <a:r>
              <a:rPr lang="ru-RU" sz="1600" b="1" dirty="0" smtClean="0">
                <a:solidFill>
                  <a:srgbClr val="895D1D"/>
                </a:solidFill>
              </a:rPr>
              <a:t>популярной исторической литературы</a:t>
            </a: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895D1D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895D1D"/>
                </a:solidFill>
              </a:rPr>
              <a:t>Исполнение программы Гражданского форума </a:t>
            </a:r>
            <a:r>
              <a:rPr lang="ru-RU" sz="1600" b="1" dirty="0" smtClean="0">
                <a:solidFill>
                  <a:srgbClr val="895D1D"/>
                </a:solidFill>
              </a:rPr>
              <a:t>2014 и формирование </a:t>
            </a:r>
            <a:r>
              <a:rPr lang="ru-RU" sz="1600" b="1" dirty="0">
                <a:solidFill>
                  <a:srgbClr val="895D1D"/>
                </a:solidFill>
              </a:rPr>
              <a:t>«исторической площадки» Гражданского форума </a:t>
            </a:r>
            <a:r>
              <a:rPr lang="ru-RU" sz="1600" b="1" dirty="0" smtClean="0">
                <a:solidFill>
                  <a:srgbClr val="895D1D"/>
                </a:solidFill>
              </a:rPr>
              <a:t>2015</a:t>
            </a: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rgbClr val="895D1D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895D1D"/>
                </a:solidFill>
              </a:rPr>
              <a:t>Подготовка аналитических докладов, в том числе «Какое прошлое нужно российскому будущему» </a:t>
            </a:r>
            <a:endParaRPr lang="ru-RU" sz="1600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9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66" y="188640"/>
            <a:ext cx="7756263" cy="1054250"/>
          </a:xfrm>
        </p:spPr>
        <p:txBody>
          <a:bodyPr/>
          <a:lstStyle/>
          <a:p>
            <a:r>
              <a:rPr lang="ru-RU" dirty="0" smtClean="0"/>
              <a:t>Совет ВИО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39552" y="1268760"/>
            <a:ext cx="8496944" cy="547260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28 июня 2015 г. на первой конференции Вольного исторического общества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Москве избран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Совет общества, уполномоченный вести его дела до следующей  ежегодной конференции, в составе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членов: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1.	Анисимов Евгений Викторович, доктор исторических наук, профессор, ординарный профессор и научный руководитель исторического факультета НИУ ВШЭ (Санкт-Петербургский филиал), профессор Европейского Университета в СПб, главный научный сотрудник Санкт-Петербургского института истории РАН.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Голубовский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Анатолий Борисович, историк, продюсер, кандидат искусствоведения.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3.	Данилевский Игорь Николаевич, доктор исторических наук, заведующий кафедрой истории идей и методологии исторической науки НИУ ВШЭ.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4.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Иванчик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Аскольд Игоревич, доктор исторических наук, член-корреспондент РАН, научный руководитель Отдела сравнительного изучения древних цивилизаций Института всеобщей истории РАН.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5.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Кацва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Леонид Александрович, учитель истории Московской гимназии на Юго-Западе №1543, автор учебников и пособий.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6.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Курилла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Иван Иванович, доктор исторических наук, профессор, заведующий кафедрой международных отношений и зарубежного регионоведения Волгоградского государственного университета.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7.	Миллер Алексей Ильич, доктор исторических наук, профессор Европейского университета в Санкт-Петербурге, приглашенный профессор Центрально-европейского университета.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8.	Мироненко Сергей Владимирович, доктор исторических наук, директор Государственного архива РФ, заведующий кафедрой исторического факультета МГУ им. М. В. Ломоносова.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9.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Молдован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Александр Михайлович, доктор филологических наук, академик РАН, директор Института русского языка им. В. В. Виноградова РАН.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10.	Морозов Константин Николаевич, доктор исторических наук, профессор кафедры гуманитарных дисциплин ФГУ Российской академии народного хозяйства и государственной службы при Президенте РФ, заместитель председателя Совета Научно-информационного и просветительского центра «Мемориал» и член Правления общества «Московский Мемориал».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11.         	Рубцов Александр Вадимович, член КГИ, руководитель Центра исследований идеологических процессов Института философии РАН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12.	Соколов Никита Павлович, кандидат исторических наук, заместитель директора Музея Москвы по научной работе.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13.	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Тесля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Андрей Александрович, кандидат философских наук, доцент кафедры философии и </a:t>
            </a:r>
          </a:p>
          <a:p>
            <a:pPr indent="-360000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культурологии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ТОГУ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14.	 Уваров Павел Юрьевич, доктор исторических наук, член-корреспондент РАН, профессор НИУ ВШЭ.</a:t>
            </a:r>
          </a:p>
          <a:p>
            <a:pPr indent="-3600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15	Эткинд Александр Маркович, доктор философии (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PhD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), профессором истории российско-европейских отношений Европейского Университета во Флоренции </a:t>
            </a:r>
          </a:p>
          <a:p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936104"/>
          </a:xfrm>
        </p:spPr>
        <p:txBody>
          <a:bodyPr/>
          <a:lstStyle/>
          <a:p>
            <a:r>
              <a:rPr lang="ru-RU" dirty="0" smtClean="0"/>
              <a:t>Основная цель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34747" cy="4968552"/>
          </a:xfrm>
        </p:spPr>
        <p:txBody>
          <a:bodyPr/>
          <a:lstStyle/>
          <a:p>
            <a:pPr algn="just"/>
            <a:r>
              <a:rPr lang="ru-RU" dirty="0" smtClean="0"/>
              <a:t>Вольное историческое общество призвано содействовать формированию исторического сознания,  распространению научных представлений о прошлом, о роли и задачах исторической науки в жизни современного общества.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Главная задача Общества – «санитарная»: в режиме «сил быстрого реагирования» и системной работы противостоять конъюнктурному использованию специальным образом препарированной истории в качестве латентной государственной идеологии.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2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1054250"/>
          </a:xfrm>
        </p:spPr>
        <p:txBody>
          <a:bodyPr/>
          <a:lstStyle/>
          <a:p>
            <a:r>
              <a:rPr lang="ru-RU" sz="4800" dirty="0" smtClean="0"/>
              <a:t>Задачи Вольного исторического общества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884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600" dirty="0" smtClean="0">
                <a:ea typeface="Calibri"/>
                <a:cs typeface="Times New Roman"/>
              </a:rPr>
              <a:t>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формирование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современной гуманитарной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ЭКСПЕРТНОЙ СРЕДЫ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 которой гражданское общество могло бы питать полное и основательное доверие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соединение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усилий для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СОЛИДАРНОЙ ДЕЯТЕЛЬНОСТИ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единой «площадке» ученых и специалистов-практиков, ныне разобщенных расстояниями, государственными и административными границами, ведомственными и дисциплинарными барьерами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развитие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МЕЖДУНАРОДНОГО СОТРУДНИЧЕСТВА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популяризация в России достижений мирового гуманитарного знания, а в мире — лучших образцов российской науки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ПРОФЕССИОНАЛЬНАЯ ОЦЕНКА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общественно-значимых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событий и публичных высказываний политиков и лидеров общественного мнения, касающихся представлений о прошлом;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8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58" y="116632"/>
            <a:ext cx="889073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БОРЬБА С ФАЛЬСИФИКАЦИЯМИ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исторических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источников и фактов, независимо от того, кем и с какими целями эти фальсификации предпринимаются;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       ПРОТИВОДЕЙСТВИЕ ОГРАНИЧЕНИЮ СВОБОДЫ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научных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исследований и академических свобод;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       содействие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РАССЕКРЕЧИВАНИЮ АРХИВОВ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передаче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ведомственных архивов на государственное хранение и либерализации законодательства о доступе к архивным документам таким образом, чтобы охрана государственной тайны и персональных данных не становились препятствием для изучения прошлого;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       обеспечение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условий для создания системы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НЕПРЕРЫВНОГО ИСТОРИЧЕСКОГО ОБРАЗОВАНИЯ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сопровождающего человека всю сознательную жизнь и способствующего формированию ответственного и активного гражданина через воспитание навыков оценки исторического опыта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      содействие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реализации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ИЗДАТЕЛЬСКИХ ПРОГРАММ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связанных с распространением результатов исследований и популяризацией исторического знания.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33193" cy="1291750"/>
          </a:xfrm>
        </p:spPr>
        <p:txBody>
          <a:bodyPr/>
          <a:lstStyle/>
          <a:p>
            <a:r>
              <a:rPr lang="ru-RU" sz="4000" dirty="0"/>
              <a:t>М</a:t>
            </a:r>
            <a:r>
              <a:rPr lang="ru-RU" sz="4000" dirty="0" smtClean="0"/>
              <a:t>ероприятия </a:t>
            </a:r>
            <a:br>
              <a:rPr lang="ru-RU" sz="4000" dirty="0" smtClean="0"/>
            </a:br>
            <a:r>
              <a:rPr lang="ru-RU" sz="4000" dirty="0" smtClean="0"/>
              <a:t>Вольного исторического общества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36" y="1628800"/>
            <a:ext cx="86479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ПУБЛИЧНЫЕ ЗАЯВЛЕНИЯ,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том числе: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Манифест Вольного исторического общества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Программный документ «Принципы преподавания истории»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Заявление о проблемах перехода к  единому учебнику истории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Заявление в защиту «Российского Мемориала»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Заявление против изоляции и разрушения международных связей исторического сообщества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Заявление об ИНИОНе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Обращение к Совету Федерации РФ по «мемориальному закону» 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073562" cy="21576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9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9939" y="1772816"/>
            <a:ext cx="71773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rgbClr val="873624">
                  <a:lumMod val="75000"/>
                </a:srgbClr>
              </a:solidFill>
            </a:endParaRPr>
          </a:p>
          <a:p>
            <a:pPr lvl="0"/>
            <a:r>
              <a:rPr lang="ru-RU" b="1" dirty="0" smtClean="0">
                <a:solidFill>
                  <a:srgbClr val="873624">
                    <a:lumMod val="75000"/>
                  </a:srgbClr>
                </a:solidFill>
              </a:rPr>
              <a:t>ПУБЛИЧНЫЕ ОБСУЖДЕНИЯ</a:t>
            </a:r>
            <a:r>
              <a:rPr lang="ru-RU" dirty="0" smtClean="0">
                <a:solidFill>
                  <a:srgbClr val="873624">
                    <a:lumMod val="75000"/>
                  </a:srgbClr>
                </a:solidFill>
              </a:rPr>
              <a:t>, в том числе: </a:t>
            </a:r>
          </a:p>
          <a:p>
            <a:pPr lvl="0"/>
            <a:endParaRPr lang="ru-RU" dirty="0" smtClean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73624">
                    <a:lumMod val="75000"/>
                  </a:srgbClr>
                </a:solidFill>
              </a:rPr>
              <a:t>Обсуждения принципов преподавания истории -  2 дискуссии совместно с </a:t>
            </a:r>
            <a:r>
              <a:rPr lang="ru-RU" sz="1600" b="1" dirty="0" err="1" smtClean="0">
                <a:solidFill>
                  <a:srgbClr val="873624">
                    <a:lumMod val="75000"/>
                  </a:srgbClr>
                </a:solidFill>
              </a:rPr>
              <a:t>ПОЛИТ.ру</a:t>
            </a:r>
            <a:endParaRPr lang="ru-RU" sz="1600" b="1" dirty="0" smtClean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ru-RU" sz="1600" dirty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73624">
                    <a:lumMod val="75000"/>
                  </a:srgbClr>
                </a:solidFill>
              </a:rPr>
              <a:t>Дебаты </a:t>
            </a:r>
            <a:r>
              <a:rPr lang="ru-RU" sz="1600" b="1" dirty="0">
                <a:solidFill>
                  <a:srgbClr val="873624">
                    <a:lumMod val="75000"/>
                  </a:srgbClr>
                </a:solidFill>
              </a:rPr>
              <a:t>совместно с Фондом </a:t>
            </a:r>
            <a:r>
              <a:rPr lang="ru-RU" sz="1600" b="1" dirty="0" smtClean="0">
                <a:solidFill>
                  <a:srgbClr val="873624">
                    <a:lumMod val="75000"/>
                  </a:srgbClr>
                </a:solidFill>
              </a:rPr>
              <a:t>Гайдара </a:t>
            </a:r>
            <a:r>
              <a:rPr lang="ru-RU" sz="1600" b="1" dirty="0">
                <a:solidFill>
                  <a:srgbClr val="873624">
                    <a:lumMod val="75000"/>
                  </a:srgbClr>
                </a:solidFill>
              </a:rPr>
              <a:t>– проект «Исторический момент</a:t>
            </a:r>
            <a:r>
              <a:rPr lang="ru-RU" sz="1600" b="1" dirty="0" smtClean="0">
                <a:solidFill>
                  <a:srgbClr val="873624">
                    <a:lumMod val="75000"/>
                  </a:srgbClr>
                </a:solidFill>
              </a:rPr>
              <a:t>» (модератор – Н. Сванидзе): </a:t>
            </a:r>
            <a:endParaRPr lang="ru-RU" sz="1600" dirty="0" smtClean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73624">
                    <a:lumMod val="75000"/>
                  </a:srgbClr>
                </a:solidFill>
              </a:rPr>
              <a:t>«Новороссия»: миф и реальность»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73624">
                    <a:lumMod val="75000"/>
                  </a:srgbClr>
                </a:solidFill>
              </a:rPr>
              <a:t>«Мир холодной войны»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73624">
                    <a:lumMod val="75000"/>
                  </a:srgbClr>
                </a:solidFill>
              </a:rPr>
              <a:t>« </a:t>
            </a:r>
            <a:r>
              <a:rPr lang="en-US" sz="1600" dirty="0" smtClean="0">
                <a:solidFill>
                  <a:srgbClr val="873624">
                    <a:lumMod val="75000"/>
                  </a:srgbClr>
                </a:solidFill>
              </a:rPr>
              <a:t>XX </a:t>
            </a:r>
            <a:r>
              <a:rPr lang="ru-RU" sz="1600" dirty="0" smtClean="0">
                <a:solidFill>
                  <a:srgbClr val="873624">
                    <a:lumMod val="75000"/>
                  </a:srgbClr>
                </a:solidFill>
              </a:rPr>
              <a:t>съезд КПСС: незавершённая революция»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73624">
                    <a:lumMod val="75000"/>
                  </a:srgbClr>
                </a:solidFill>
              </a:rPr>
              <a:t>«Пакт Молотова-Риббентропа: конец старого мира?»</a:t>
            </a:r>
          </a:p>
          <a:p>
            <a:pPr lvl="0"/>
            <a:r>
              <a:rPr lang="ru-RU" sz="2000" dirty="0" smtClean="0">
                <a:solidFill>
                  <a:srgbClr val="873624">
                    <a:lumMod val="75000"/>
                  </a:srgbClr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ru-RU" sz="2400" dirty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ru-RU" dirty="0">
              <a:solidFill>
                <a:srgbClr val="873624">
                  <a:lumMod val="75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3738" y="333375"/>
            <a:ext cx="7756525" cy="1054100"/>
          </a:xfrm>
        </p:spPr>
        <p:txBody>
          <a:bodyPr/>
          <a:lstStyle/>
          <a:p>
            <a:r>
              <a:rPr lang="ru-RU" sz="4000" dirty="0"/>
              <a:t>М</a:t>
            </a:r>
            <a:r>
              <a:rPr lang="ru-RU" sz="4000" dirty="0" smtClean="0"/>
              <a:t>ероприятия </a:t>
            </a:r>
            <a:br>
              <a:rPr lang="ru-RU" sz="4000" dirty="0" smtClean="0"/>
            </a:br>
            <a:r>
              <a:rPr lang="ru-RU" sz="4000" dirty="0" smtClean="0"/>
              <a:t>Вольного исторического общества 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09271"/>
            <a:ext cx="2433232" cy="162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53861"/>
            <a:ext cx="235902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4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204864"/>
            <a:ext cx="79482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73624">
                    <a:lumMod val="75000"/>
                  </a:srgbClr>
                </a:solidFill>
              </a:rPr>
              <a:t>ПУБЛИЧНЫЕ ОБСУЖДЕНИЯ, в том числе: </a:t>
            </a:r>
          </a:p>
          <a:p>
            <a:pPr lvl="0"/>
            <a:endParaRPr lang="ru-RU" b="1" dirty="0" smtClean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873624">
                    <a:lumMod val="75000"/>
                  </a:srgbClr>
                </a:solidFill>
              </a:rPr>
              <a:t>Чтения в Сахаровском центре на </a:t>
            </a:r>
            <a:r>
              <a:rPr lang="ru-RU" b="1" dirty="0">
                <a:solidFill>
                  <a:srgbClr val="873624">
                    <a:lumMod val="75000"/>
                  </a:srgbClr>
                </a:solidFill>
              </a:rPr>
              <a:t>тему «Власть и общество в истории России»:</a:t>
            </a:r>
          </a:p>
          <a:p>
            <a:pPr lvl="0"/>
            <a:endParaRPr lang="ru-RU" sz="1600" dirty="0">
              <a:solidFill>
                <a:srgbClr val="873624">
                  <a:lumMod val="75000"/>
                </a:srgb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«Гражданское общество в России за последние три столетия. Драма отношений с властью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 (Лектор – Н. Соколов)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«Россия и Европа: циклы притяжения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отталкивания» (Лектор – И.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Карацуба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«Проблема крестьянской собственности в пореформенной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России» (Лектор – М. Давыдов)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«Народ безмолвствует? Общество и власть в 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России» (Лектор – Т. Эйдельман)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Политическая культура модерна и постмодерна. Российская версия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 (Лектор – А. Рубцов)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Церковь в истории России. Власть и 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общество» (Лектор – протоирей Г. Митрофанов)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М</a:t>
            </a:r>
            <a:r>
              <a:rPr lang="ru-RU" sz="4000" dirty="0" smtClean="0"/>
              <a:t>ероприятия </a:t>
            </a:r>
            <a:br>
              <a:rPr lang="ru-RU" sz="4000" dirty="0" smtClean="0"/>
            </a:br>
            <a:r>
              <a:rPr lang="ru-RU" sz="4000" dirty="0" smtClean="0"/>
              <a:t>Вольного исторического общества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5039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8059974" cy="1291750"/>
          </a:xfrm>
        </p:spPr>
        <p:txBody>
          <a:bodyPr/>
          <a:lstStyle/>
          <a:p>
            <a:r>
              <a:rPr lang="ru-RU" sz="4000" dirty="0"/>
              <a:t>Актуальность деятельности Вольного исторического общества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4178" y="2564904"/>
            <a:ext cx="8820250" cy="38884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ru-RU" sz="2100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ВИО как абсолютно </a:t>
            </a:r>
            <a:r>
              <a:rPr lang="ru-RU" sz="2100" b="1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НЕЗАВИСИМАЯ ОТ ОФИЦИАЛЬНЫХ ИСТОЧНИКОВ ОРГАНИЗАЦИЯ</a:t>
            </a:r>
            <a:r>
              <a:rPr lang="ru-RU" sz="2100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, опирающаяся исключительно на </a:t>
            </a:r>
            <a:r>
              <a:rPr lang="ru-RU" sz="2100" b="1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БЕЗУКОРИЗНЕННУЮ НАУЧНУЮ РЕПУТАЦИЮ</a:t>
            </a:r>
            <a:r>
              <a:rPr lang="ru-RU" sz="2100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 своих членов, только и может эффективно противостоять этой манипуляции, разъясняя в чем именно эти манипуляции заключаются и каковы </a:t>
            </a:r>
            <a:r>
              <a:rPr lang="ru-RU" sz="2100" b="1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ИНТЕРЕСЫ ГРАЖДАНСКОГО ОБЩЕСТВА </a:t>
            </a:r>
            <a:r>
              <a:rPr lang="ru-RU" sz="2100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в этой сфере. Это будет содержанием повседневной жизни общества: рецензирование общественно значимых идеологических и художественных изданий и произведений, комментирование высказываний, предоставление широкой публике добротной справочной информации относительно актуализующихся в общественно-политическом дискурсе исторических сюжетов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99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 smtClean="0"/>
              <a:t>Учредители и члены ВИО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83568" y="2924944"/>
            <a:ext cx="7878763" cy="31683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Учредителями ВИО выступили 16 ведущих специалистов в своих областях, определённые путем опроса в профессиональных фокус-группах  (общим числом 240 человек).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Они в свою очередь рекомендовали действительных членов, в отношении профессиональной репутации которых среди учредителей был  полный консенсус.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Ныне в качестве действительных членов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бщества состоит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111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ученых историков и преподавателей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407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910</TotalTime>
  <Words>687</Words>
  <Application>Microsoft Office PowerPoint</Application>
  <PresentationFormat>Экран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Вольное историческое общество</vt:lpstr>
      <vt:lpstr>Основная цель</vt:lpstr>
      <vt:lpstr>Задачи Вольного исторического общества</vt:lpstr>
      <vt:lpstr>Слайд 4</vt:lpstr>
      <vt:lpstr>Мероприятия  Вольного исторического общества </vt:lpstr>
      <vt:lpstr>Мероприятия  Вольного исторического общества </vt:lpstr>
      <vt:lpstr>Мероприятия  Вольного исторического общества </vt:lpstr>
      <vt:lpstr>Актуальность деятельности Вольного исторического общества</vt:lpstr>
      <vt:lpstr>Учредители и члены ВИО</vt:lpstr>
      <vt:lpstr>Совет ВИО</vt:lpstr>
      <vt:lpstr>Виды деятельности</vt:lpstr>
      <vt:lpstr>Совет ВИО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Вольное историческое общество</dc:title>
  <dc:creator>User</dc:creator>
  <cp:lastModifiedBy>Nikita Sokolov</cp:lastModifiedBy>
  <cp:revision>55</cp:revision>
  <cp:lastPrinted>2015-04-20T10:51:51Z</cp:lastPrinted>
  <dcterms:created xsi:type="dcterms:W3CDTF">2014-02-25T08:22:15Z</dcterms:created>
  <dcterms:modified xsi:type="dcterms:W3CDTF">2015-07-03T04:31:10Z</dcterms:modified>
</cp:coreProperties>
</file>